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ppt/media/image23.jpg" ContentType="image/jpeg"/>
  <Override PartName="/ppt/media/image24.jpg" ContentType="image/jpeg"/>
  <Override PartName="/ppt/media/image25.jpg" ContentType="image/jpeg"/>
  <Override PartName="/ppt/media/image30.jpg" ContentType="image/jpeg"/>
  <Override PartName="/ppt/media/image31.jpg" ContentType="image/jpeg"/>
  <Override PartName="/ppt/media/image32.jpg" ContentType="image/jpeg"/>
  <Override PartName="/ppt/media/image33.jpg" ContentType="image/jpeg"/>
  <Override PartName="/ppt/media/image34.jpg" ContentType="image/jpeg"/>
  <Override PartName="/ppt/media/image36.jpg" ContentType="image/jpeg"/>
  <Override PartName="/ppt/media/image37.jpg" ContentType="image/jpeg"/>
  <Override PartName="/ppt/media/image39.jpg" ContentType="image/jpeg"/>
  <Override PartName="/ppt/media/image40.jpg" ContentType="image/jpeg"/>
  <Override PartName="/ppt/media/image41.jpg" ContentType="image/jpeg"/>
  <Override PartName="/ppt/media/image43.jpg" ContentType="image/jpeg"/>
  <Override PartName="/ppt/media/image44.jpg" ContentType="image/jpeg"/>
  <Override PartName="/ppt/media/image45.jpg" ContentType="image/jpeg"/>
  <Override PartName="/ppt/media/image5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88" r:id="rId7"/>
    <p:sldId id="289" r:id="rId8"/>
    <p:sldId id="290" r:id="rId9"/>
    <p:sldId id="264" r:id="rId10"/>
    <p:sldId id="265" r:id="rId11"/>
    <p:sldId id="268" r:id="rId12"/>
    <p:sldId id="269" r:id="rId13"/>
    <p:sldId id="270" r:id="rId14"/>
    <p:sldId id="291" r:id="rId15"/>
    <p:sldId id="271" r:id="rId16"/>
    <p:sldId id="274" r:id="rId17"/>
    <p:sldId id="280" r:id="rId18"/>
    <p:sldId id="283" r:id="rId19"/>
    <p:sldId id="292" r:id="rId20"/>
    <p:sldId id="287" r:id="rId2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6701" y="2845434"/>
            <a:ext cx="8070596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0857" y="-95046"/>
            <a:ext cx="8022285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766277"/>
            <a:ext cx="8070215" cy="412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6069" y="669162"/>
            <a:ext cx="476250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66090">
              <a:lnSpc>
                <a:spcPct val="100000"/>
              </a:lnSpc>
              <a:spcBef>
                <a:spcPts val="95"/>
              </a:spcBef>
            </a:pPr>
            <a:r>
              <a:rPr b="1" i="1" spc="-10" dirty="0">
                <a:solidFill>
                  <a:srgbClr val="CC0000"/>
                </a:solidFill>
                <a:latin typeface="Arial"/>
                <a:cs typeface="Arial"/>
              </a:rPr>
              <a:t>Формирование  </a:t>
            </a:r>
            <a:r>
              <a:rPr b="1" i="1" spc="-5" dirty="0">
                <a:solidFill>
                  <a:srgbClr val="CC0000"/>
                </a:solidFill>
                <a:latin typeface="Arial"/>
                <a:cs typeface="Arial"/>
              </a:rPr>
              <a:t>ме</a:t>
            </a:r>
            <a:r>
              <a:rPr b="1" i="1" spc="-20" dirty="0">
                <a:solidFill>
                  <a:srgbClr val="CC0000"/>
                </a:solidFill>
                <a:latin typeface="Arial"/>
                <a:cs typeface="Arial"/>
              </a:rPr>
              <a:t>т</a:t>
            </a:r>
            <a:r>
              <a:rPr b="1" i="1" spc="-10" dirty="0">
                <a:solidFill>
                  <a:srgbClr val="CC0000"/>
                </a:solidFill>
                <a:latin typeface="Arial"/>
                <a:cs typeface="Arial"/>
              </a:rPr>
              <a:t>ап</a:t>
            </a:r>
            <a:r>
              <a:rPr b="1" i="1" spc="-25" dirty="0">
                <a:solidFill>
                  <a:srgbClr val="CC0000"/>
                </a:solidFill>
                <a:latin typeface="Arial"/>
                <a:cs typeface="Arial"/>
              </a:rPr>
              <a:t>р</a:t>
            </a:r>
            <a:r>
              <a:rPr b="1" i="1" spc="-10" dirty="0">
                <a:solidFill>
                  <a:srgbClr val="CC0000"/>
                </a:solidFill>
                <a:latin typeface="Arial"/>
                <a:cs typeface="Arial"/>
              </a:rPr>
              <a:t>едметных</a:t>
            </a:r>
          </a:p>
          <a:p>
            <a:pPr marL="530860">
              <a:lnSpc>
                <a:spcPct val="100000"/>
              </a:lnSpc>
            </a:pPr>
            <a:r>
              <a:rPr b="1" i="1" dirty="0">
                <a:solidFill>
                  <a:srgbClr val="CC0000"/>
                </a:solidFill>
                <a:latin typeface="Arial"/>
                <a:cs typeface="Arial"/>
              </a:rPr>
              <a:t>УУД</a:t>
            </a:r>
            <a:r>
              <a:rPr b="1" i="1" spc="-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b="1" i="1" spc="-10" dirty="0">
                <a:solidFill>
                  <a:srgbClr val="CC0000"/>
                </a:solidFill>
                <a:latin typeface="Arial"/>
                <a:cs typeface="Arial"/>
              </a:rPr>
              <a:t>учащихся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3657600"/>
            <a:ext cx="4162044" cy="2321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8093" y="2497912"/>
            <a:ext cx="8103870" cy="29591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0630" marR="584835" indent="-1218565">
              <a:lnSpc>
                <a:spcPct val="100000"/>
              </a:lnSpc>
              <a:spcBef>
                <a:spcPts val="95"/>
              </a:spcBef>
            </a:pPr>
            <a:r>
              <a:rPr sz="4000" b="1" i="1" spc="-5" dirty="0">
                <a:solidFill>
                  <a:srgbClr val="CC0000"/>
                </a:solidFill>
                <a:latin typeface="Arial"/>
                <a:cs typeface="Arial"/>
              </a:rPr>
              <a:t>на </a:t>
            </a:r>
            <a:r>
              <a:rPr sz="4000" b="1" i="1" spc="-10" dirty="0">
                <a:solidFill>
                  <a:srgbClr val="CC0000"/>
                </a:solidFill>
                <a:latin typeface="Arial"/>
                <a:cs typeface="Arial"/>
              </a:rPr>
              <a:t>уроках английского </a:t>
            </a:r>
            <a:r>
              <a:rPr sz="4000" b="1" i="1" spc="-5" dirty="0">
                <a:solidFill>
                  <a:srgbClr val="CC0000"/>
                </a:solidFill>
                <a:latin typeface="Arial"/>
                <a:cs typeface="Arial"/>
              </a:rPr>
              <a:t>языка  в начальной</a:t>
            </a:r>
            <a:r>
              <a:rPr sz="4000" b="1" i="1" spc="-10" dirty="0">
                <a:solidFill>
                  <a:srgbClr val="CC0000"/>
                </a:solidFill>
                <a:latin typeface="Arial"/>
                <a:cs typeface="Arial"/>
              </a:rPr>
              <a:t> школе.</a:t>
            </a:r>
            <a:endParaRPr sz="4000" dirty="0">
              <a:latin typeface="Arial"/>
              <a:cs typeface="Arial"/>
            </a:endParaRPr>
          </a:p>
          <a:p>
            <a:pPr marL="4117975" marR="5080">
              <a:lnSpc>
                <a:spcPct val="100000"/>
              </a:lnSpc>
              <a:spcBef>
                <a:spcPts val="925"/>
              </a:spcBef>
              <a:tabLst>
                <a:tab pos="6523355" algn="l"/>
              </a:tabLst>
            </a:pPr>
            <a:r>
              <a:rPr sz="2800" b="1" i="1" spc="-5" dirty="0">
                <a:solidFill>
                  <a:srgbClr val="3366FF"/>
                </a:solidFill>
                <a:latin typeface="Arial"/>
                <a:cs typeface="Arial"/>
              </a:rPr>
              <a:t>Разработ</a:t>
            </a:r>
            <a:r>
              <a:rPr sz="2800" b="1" i="1" spc="25" dirty="0">
                <a:solidFill>
                  <a:srgbClr val="3366FF"/>
                </a:solidFill>
                <a:latin typeface="Arial"/>
                <a:cs typeface="Arial"/>
              </a:rPr>
              <a:t>а</a:t>
            </a:r>
            <a:r>
              <a:rPr sz="2800" b="1" i="1" spc="-5" dirty="0">
                <a:solidFill>
                  <a:srgbClr val="3366FF"/>
                </a:solidFill>
                <a:latin typeface="Arial"/>
                <a:cs typeface="Arial"/>
              </a:rPr>
              <a:t>л</a:t>
            </a:r>
            <a:r>
              <a:rPr sz="2800" b="1" i="1" dirty="0">
                <a:solidFill>
                  <a:srgbClr val="3366FF"/>
                </a:solidFill>
                <a:latin typeface="Arial"/>
                <a:cs typeface="Arial"/>
              </a:rPr>
              <a:t>	</a:t>
            </a:r>
            <a:r>
              <a:rPr sz="2800" b="1" i="1" spc="-10" dirty="0">
                <a:solidFill>
                  <a:srgbClr val="3366FF"/>
                </a:solidFill>
                <a:latin typeface="Arial"/>
                <a:cs typeface="Arial"/>
              </a:rPr>
              <a:t>у</a:t>
            </a:r>
            <a:r>
              <a:rPr sz="2800" b="1" i="1" dirty="0">
                <a:solidFill>
                  <a:srgbClr val="3366FF"/>
                </a:solidFill>
                <a:latin typeface="Arial"/>
                <a:cs typeface="Arial"/>
              </a:rPr>
              <a:t>ч</a:t>
            </a:r>
            <a:r>
              <a:rPr sz="2800" b="1" i="1" spc="-5" dirty="0">
                <a:solidFill>
                  <a:srgbClr val="3366FF"/>
                </a:solidFill>
                <a:latin typeface="Arial"/>
                <a:cs typeface="Arial"/>
              </a:rPr>
              <a:t>и</a:t>
            </a:r>
            <a:r>
              <a:rPr sz="2800" b="1" i="1" spc="-50" dirty="0">
                <a:solidFill>
                  <a:srgbClr val="3366FF"/>
                </a:solidFill>
                <a:latin typeface="Arial"/>
                <a:cs typeface="Arial"/>
              </a:rPr>
              <a:t>т</a:t>
            </a:r>
            <a:r>
              <a:rPr sz="2800" b="1" i="1" spc="30" dirty="0">
                <a:solidFill>
                  <a:srgbClr val="3366FF"/>
                </a:solidFill>
                <a:latin typeface="Arial"/>
                <a:cs typeface="Arial"/>
              </a:rPr>
              <a:t>е</a:t>
            </a:r>
            <a:r>
              <a:rPr sz="2800" b="1" i="1" spc="-10" dirty="0">
                <a:solidFill>
                  <a:srgbClr val="3366FF"/>
                </a:solidFill>
                <a:latin typeface="Arial"/>
                <a:cs typeface="Arial"/>
              </a:rPr>
              <a:t>ль  английского</a:t>
            </a:r>
            <a:r>
              <a:rPr sz="2800" b="1" i="1" spc="3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3366FF"/>
                </a:solidFill>
                <a:latin typeface="Arial"/>
                <a:cs typeface="Arial"/>
              </a:rPr>
              <a:t>языка</a:t>
            </a:r>
            <a:endParaRPr sz="2800" dirty="0">
              <a:latin typeface="Arial"/>
              <a:cs typeface="Arial"/>
            </a:endParaRPr>
          </a:p>
          <a:p>
            <a:pPr marL="4117975">
              <a:lnSpc>
                <a:spcPct val="100000"/>
              </a:lnSpc>
            </a:pPr>
            <a:r>
              <a:rPr lang="ru-RU" sz="2000" b="1" i="1" spc="-60" dirty="0">
                <a:solidFill>
                  <a:srgbClr val="3366FF"/>
                </a:solidFill>
                <a:latin typeface="Arial"/>
                <a:cs typeface="Arial"/>
              </a:rPr>
              <a:t>М</a:t>
            </a:r>
            <a:r>
              <a:rPr sz="2000" b="1" i="1" spc="-60" dirty="0" smtClean="0">
                <a:solidFill>
                  <a:srgbClr val="3366FF"/>
                </a:solidFill>
                <a:latin typeface="Arial"/>
                <a:cs typeface="Arial"/>
              </a:rPr>
              <a:t>БОУ </a:t>
            </a:r>
            <a:r>
              <a:rPr sz="2000" b="1" i="1" spc="-10" dirty="0" smtClean="0">
                <a:solidFill>
                  <a:srgbClr val="3366FF"/>
                </a:solidFill>
                <a:latin typeface="Arial"/>
                <a:cs typeface="Arial"/>
              </a:rPr>
              <a:t>СШ</a:t>
            </a:r>
            <a:r>
              <a:rPr sz="2000" b="1" i="1" spc="55" dirty="0" smtClean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ru-RU" sz="2000" b="1" i="1" spc="55" dirty="0" smtClean="0">
                <a:solidFill>
                  <a:srgbClr val="3366FF"/>
                </a:solidFill>
                <a:latin typeface="Arial"/>
                <a:cs typeface="Arial"/>
              </a:rPr>
              <a:t>№7 </a:t>
            </a:r>
            <a:r>
              <a:rPr lang="ru-RU" sz="2000" b="1" i="1" spc="-10" dirty="0" smtClean="0">
                <a:solidFill>
                  <a:srgbClr val="3366FF"/>
                </a:solidFill>
                <a:latin typeface="Arial"/>
                <a:cs typeface="Arial"/>
              </a:rPr>
              <a:t>г</a:t>
            </a:r>
            <a:r>
              <a:rPr sz="2000" b="1" i="1" spc="-10" dirty="0" smtClean="0">
                <a:solidFill>
                  <a:srgbClr val="3366FF"/>
                </a:solidFill>
                <a:latin typeface="Arial"/>
                <a:cs typeface="Arial"/>
              </a:rPr>
              <a:t>.</a:t>
            </a:r>
            <a:r>
              <a:rPr lang="ru-RU" sz="2000" b="1" i="1" spc="-15" dirty="0" smtClean="0">
                <a:solidFill>
                  <a:srgbClr val="3366FF"/>
                </a:solidFill>
                <a:latin typeface="Arial"/>
                <a:cs typeface="Arial"/>
              </a:rPr>
              <a:t>Павлово</a:t>
            </a:r>
          </a:p>
          <a:p>
            <a:pPr marL="4117975">
              <a:lnSpc>
                <a:spcPct val="100000"/>
              </a:lnSpc>
            </a:pPr>
            <a:r>
              <a:rPr sz="2800" b="1" i="1" spc="-15" dirty="0" smtClean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ru-RU" sz="2800" b="1" i="1" spc="-10" dirty="0" smtClean="0">
                <a:solidFill>
                  <a:srgbClr val="3366FF"/>
                </a:solidFill>
                <a:latin typeface="Arial"/>
                <a:cs typeface="Arial"/>
              </a:rPr>
              <a:t>Курнавина М.А</a:t>
            </a:r>
            <a:r>
              <a:rPr sz="2800" b="1" i="1" spc="-5" dirty="0" smtClean="0">
                <a:solidFill>
                  <a:srgbClr val="3366FF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080" indent="-3810" algn="ctr">
              <a:lnSpc>
                <a:spcPct val="100000"/>
              </a:lnSpc>
              <a:spcBef>
                <a:spcPts val="95"/>
              </a:spcBef>
            </a:pPr>
            <a:r>
              <a:rPr i="1" spc="-10" dirty="0">
                <a:solidFill>
                  <a:srgbClr val="CC0000"/>
                </a:solidFill>
                <a:latin typeface="Arial"/>
                <a:cs typeface="Arial"/>
              </a:rPr>
              <a:t>Использование групповой,  парной </a:t>
            </a:r>
            <a:r>
              <a:rPr i="1" spc="-5" dirty="0">
                <a:solidFill>
                  <a:srgbClr val="CC0000"/>
                </a:solidFill>
                <a:latin typeface="Arial"/>
                <a:cs typeface="Arial"/>
              </a:rPr>
              <a:t>и индивидуальной </a:t>
            </a:r>
            <a:r>
              <a:rPr i="1" spc="-10" dirty="0">
                <a:solidFill>
                  <a:srgbClr val="CC0000"/>
                </a:solidFill>
                <a:latin typeface="Arial"/>
                <a:cs typeface="Arial"/>
              </a:rPr>
              <a:t>формы  работы</a:t>
            </a:r>
          </a:p>
        </p:txBody>
      </p:sp>
      <p:sp>
        <p:nvSpPr>
          <p:cNvPr id="3" name="object 3"/>
          <p:cNvSpPr/>
          <p:nvPr/>
        </p:nvSpPr>
        <p:spPr>
          <a:xfrm>
            <a:off x="4724400" y="3912107"/>
            <a:ext cx="4419599" cy="2945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752600"/>
            <a:ext cx="4914900" cy="3267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990600"/>
            <a:ext cx="2928650" cy="4191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5701" rIns="0" bIns="0" rtlCol="0">
            <a:spAutoFit/>
          </a:bodyPr>
          <a:lstStyle/>
          <a:p>
            <a:pPr marL="1914525" marR="5080" indent="-1518285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Осуществление контроля</a:t>
            </a:r>
            <a:r>
              <a:rPr sz="4400" spc="-80" dirty="0"/>
              <a:t> </a:t>
            </a:r>
            <a:r>
              <a:rPr sz="4400" dirty="0"/>
              <a:t>и  самоконтроля</a:t>
            </a:r>
            <a:endParaRPr sz="44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75391"/>
            <a:ext cx="2897116" cy="41083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56" y="2438401"/>
            <a:ext cx="2805727" cy="4191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63" y="990600"/>
            <a:ext cx="2785354" cy="39498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580" y="2438401"/>
            <a:ext cx="2805728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b="1" i="1" spc="-10" dirty="0">
                <a:solidFill>
                  <a:srgbClr val="FF0000"/>
                </a:solidFill>
                <a:latin typeface="Arial"/>
                <a:cs typeface="Arial"/>
              </a:rPr>
              <a:t>Познавательные  универсальные учебные  действия: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855"/>
            <a:ext cx="7378700" cy="2550795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70"/>
              </a:spcBef>
              <a:buChar char="•"/>
              <a:tabLst>
                <a:tab pos="355600" algn="l"/>
              </a:tabLst>
            </a:pPr>
            <a:r>
              <a:rPr sz="3600" dirty="0">
                <a:latin typeface="Arial"/>
                <a:cs typeface="Arial"/>
              </a:rPr>
              <a:t>общеучебные;</a:t>
            </a:r>
            <a:endParaRPr sz="3600">
              <a:latin typeface="Arial"/>
              <a:cs typeface="Arial"/>
            </a:endParaRPr>
          </a:p>
          <a:p>
            <a:pPr marL="481965" indent="-469265">
              <a:lnSpc>
                <a:spcPct val="100000"/>
              </a:lnSpc>
              <a:spcBef>
                <a:spcPts val="865"/>
              </a:spcBef>
              <a:buChar char="•"/>
              <a:tabLst>
                <a:tab pos="481965" algn="l"/>
                <a:tab pos="482600" algn="l"/>
              </a:tabLst>
            </a:pPr>
            <a:r>
              <a:rPr sz="3600" spc="-5" dirty="0">
                <a:latin typeface="Arial"/>
                <a:cs typeface="Arial"/>
              </a:rPr>
              <a:t>логические;</a:t>
            </a:r>
            <a:endParaRPr sz="3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481965" algn="l"/>
                <a:tab pos="482600" algn="l"/>
              </a:tabLst>
            </a:pPr>
            <a:r>
              <a:rPr sz="3600" spc="-5" dirty="0">
                <a:latin typeface="Arial"/>
                <a:cs typeface="Arial"/>
              </a:rPr>
              <a:t>действия </a:t>
            </a:r>
            <a:r>
              <a:rPr sz="3600" dirty="0">
                <a:latin typeface="Arial"/>
                <a:cs typeface="Arial"/>
              </a:rPr>
              <a:t>постановки и </a:t>
            </a:r>
            <a:r>
              <a:rPr sz="3600" spc="-5" dirty="0">
                <a:latin typeface="Arial"/>
                <a:cs typeface="Arial"/>
              </a:rPr>
              <a:t>решения  проблем.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3715511"/>
            <a:ext cx="3886200" cy="2915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8869" y="483234"/>
            <a:ext cx="59112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1" dirty="0">
                <a:solidFill>
                  <a:srgbClr val="CC0000"/>
                </a:solidFill>
                <a:latin typeface="Arial"/>
                <a:cs typeface="Arial"/>
              </a:rPr>
              <a:t>Познавательные</a:t>
            </a:r>
            <a:r>
              <a:rPr sz="4400" i="1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4400" i="1" spc="-5" dirty="0">
                <a:solidFill>
                  <a:srgbClr val="CC0000"/>
                </a:solidFill>
                <a:latin typeface="Arial"/>
                <a:cs typeface="Arial"/>
              </a:rPr>
              <a:t>УУД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3658"/>
            <a:ext cx="7992109" cy="3969034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  <a:tabLst>
                <a:tab pos="6217285" algn="l"/>
              </a:tabLst>
            </a:pPr>
            <a:r>
              <a:rPr sz="3200" spc="-5" dirty="0">
                <a:latin typeface="Arial"/>
                <a:cs typeface="Arial"/>
              </a:rPr>
              <a:t>1.Работа </a:t>
            </a:r>
            <a:r>
              <a:rPr sz="3200" dirty="0">
                <a:latin typeface="Arial"/>
                <a:cs typeface="Arial"/>
              </a:rPr>
              <a:t>с текстами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-</a:t>
            </a:r>
            <a:r>
              <a:rPr sz="3200" spc="-5" dirty="0">
                <a:latin typeface="Arial"/>
                <a:cs typeface="Arial"/>
              </a:rPr>
              <a:t> обучение	чтению.</a:t>
            </a:r>
            <a:endParaRPr sz="32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67995" algn="l"/>
                <a:tab pos="469265" algn="l"/>
              </a:tabLst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Умение выделять</a:t>
            </a:r>
            <a:r>
              <a:rPr sz="3200" spc="-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главное</a:t>
            </a:r>
            <a:endParaRPr sz="32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Умение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строить высказывания с</a:t>
            </a:r>
            <a:r>
              <a:rPr sz="3200" spc="-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опорой 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на</a:t>
            </a:r>
            <a:r>
              <a:rPr sz="3200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картинки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  <a:tab pos="2734310" algn="l"/>
              </a:tabLst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Понимание	содержания</a:t>
            </a:r>
            <a:r>
              <a:rPr sz="3200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текста</a:t>
            </a:r>
            <a:endParaRPr sz="3200" dirty="0">
              <a:latin typeface="Arial"/>
              <a:cs typeface="Arial"/>
            </a:endParaRPr>
          </a:p>
          <a:p>
            <a:pPr marL="355600" marR="252729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  <a:tab pos="3071495" algn="l"/>
              </a:tabLst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Составление	оригинального текста на  основе</a:t>
            </a:r>
            <a:r>
              <a:rPr sz="3200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плана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8869" y="483234"/>
            <a:ext cx="59112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1" dirty="0">
                <a:solidFill>
                  <a:srgbClr val="CC0000"/>
                </a:solidFill>
                <a:latin typeface="Arial"/>
                <a:cs typeface="Arial"/>
              </a:rPr>
              <a:t>Познавательные</a:t>
            </a:r>
            <a:r>
              <a:rPr sz="4400" i="1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4400" i="1" spc="-5" dirty="0">
                <a:solidFill>
                  <a:srgbClr val="CC0000"/>
                </a:solidFill>
                <a:latin typeface="Arial"/>
                <a:cs typeface="Arial"/>
              </a:rPr>
              <a:t>УУД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3658"/>
            <a:ext cx="7992109" cy="1096453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  <a:tabLst>
                <a:tab pos="6217285" algn="l"/>
              </a:tabLst>
            </a:pPr>
            <a:r>
              <a:rPr sz="3200" spc="-5" dirty="0">
                <a:latin typeface="Arial"/>
                <a:cs typeface="Arial"/>
              </a:rPr>
              <a:t>1.Работа </a:t>
            </a:r>
            <a:r>
              <a:rPr sz="3200" dirty="0">
                <a:latin typeface="Arial"/>
                <a:cs typeface="Arial"/>
              </a:rPr>
              <a:t>с </a:t>
            </a:r>
            <a:r>
              <a:rPr sz="3200" dirty="0" err="1">
                <a:latin typeface="Arial"/>
                <a:cs typeface="Arial"/>
              </a:rPr>
              <a:t>текстами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lang="ru-RU" sz="3200" dirty="0" smtClean="0">
                <a:latin typeface="Arial"/>
                <a:cs typeface="Arial"/>
              </a:rPr>
              <a:t>–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5" dirty="0" err="1" smtClean="0">
                <a:latin typeface="Arial"/>
                <a:cs typeface="Arial"/>
              </a:rPr>
              <a:t>обучение</a:t>
            </a:r>
            <a:r>
              <a:rPr lang="ru-RU" sz="3200" spc="-5" dirty="0">
                <a:latin typeface="Arial"/>
                <a:cs typeface="Arial"/>
              </a:rPr>
              <a:t> </a:t>
            </a:r>
            <a:r>
              <a:rPr lang="ru-RU" sz="3200" spc="-5" dirty="0" err="1" smtClean="0">
                <a:latin typeface="Arial"/>
                <a:cs typeface="Arial"/>
              </a:rPr>
              <a:t>аудированию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007" y="2221173"/>
            <a:ext cx="2822154" cy="4038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31" y="2221173"/>
            <a:ext cx="2839889" cy="402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96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91000"/>
            <a:ext cx="3232747" cy="248885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35940" y="43383"/>
            <a:ext cx="7258684" cy="20916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85289" marR="5080" indent="-85661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2. </a:t>
            </a:r>
            <a:r>
              <a:rPr sz="3200" b="1" i="1" dirty="0">
                <a:latin typeface="Arial"/>
                <a:cs typeface="Arial"/>
              </a:rPr>
              <a:t>Работа с грамматическим</a:t>
            </a:r>
            <a:r>
              <a:rPr sz="3200" b="1" i="1" spc="-165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и  </a:t>
            </a:r>
            <a:r>
              <a:rPr sz="3200" b="1" i="1" spc="-5" dirty="0">
                <a:latin typeface="Arial"/>
                <a:cs typeface="Arial"/>
              </a:rPr>
              <a:t>лексическим</a:t>
            </a:r>
            <a:r>
              <a:rPr sz="3200" b="1" i="1" spc="-80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материалом.</a:t>
            </a:r>
            <a:endParaRPr sz="3200" dirty="0">
              <a:latin typeface="Arial"/>
              <a:cs typeface="Arial"/>
            </a:endParaRPr>
          </a:p>
          <a:p>
            <a:pPr marL="2066289">
              <a:lnSpc>
                <a:spcPct val="100000"/>
              </a:lnSpc>
            </a:pPr>
            <a:r>
              <a:rPr sz="3200" b="1" i="1" spc="-5" dirty="0">
                <a:latin typeface="Arial"/>
                <a:cs typeface="Arial"/>
              </a:rPr>
              <a:t>Учить</a:t>
            </a:r>
            <a:r>
              <a:rPr sz="3200" b="1" i="1" spc="-35" dirty="0">
                <a:latin typeface="Arial"/>
                <a:cs typeface="Arial"/>
              </a:rPr>
              <a:t> </a:t>
            </a:r>
            <a:r>
              <a:rPr sz="3200" b="1" i="1" spc="-5" dirty="0">
                <a:latin typeface="Arial"/>
                <a:cs typeface="Arial"/>
              </a:rPr>
              <a:t>анализировать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354965" algn="l"/>
                <a:tab pos="355600" algn="l"/>
              </a:tabLst>
            </a:pPr>
            <a:endParaRPr sz="3200" dirty="0"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" y="1066800"/>
            <a:ext cx="2438400" cy="34578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34" y="1676400"/>
            <a:ext cx="2794175" cy="3962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76400"/>
            <a:ext cx="268194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898" y="20523"/>
            <a:ext cx="54629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5575" indent="-142875">
              <a:lnSpc>
                <a:spcPct val="100000"/>
              </a:lnSpc>
              <a:spcBef>
                <a:spcPts val="105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Замени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картинки</a:t>
            </a:r>
            <a:r>
              <a:rPr sz="3200" b="1" spc="-1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333399"/>
                </a:solidFill>
                <a:latin typeface="Arial"/>
                <a:cs typeface="Arial"/>
              </a:rPr>
              <a:t>словами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725423"/>
            <a:ext cx="8229600" cy="551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750" y="143001"/>
            <a:ext cx="714248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7680" marR="5080" indent="-47561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3. </a:t>
            </a:r>
            <a:r>
              <a:rPr sz="3200" b="1" i="1" spc="-5" dirty="0">
                <a:latin typeface="Arial"/>
                <a:cs typeface="Arial"/>
              </a:rPr>
              <a:t>Постановка </a:t>
            </a:r>
            <a:r>
              <a:rPr sz="3200" b="1" i="1" dirty="0">
                <a:latin typeface="Arial"/>
                <a:cs typeface="Arial"/>
              </a:rPr>
              <a:t>и </a:t>
            </a:r>
            <a:r>
              <a:rPr sz="3200" b="1" i="1" spc="-5" dirty="0">
                <a:latin typeface="Arial"/>
                <a:cs typeface="Arial"/>
              </a:rPr>
              <a:t>решение проблем  осуществля</a:t>
            </a:r>
            <a:endParaRPr sz="3200">
              <a:latin typeface="Arial"/>
              <a:cs typeface="Arial"/>
            </a:endParaRPr>
          </a:p>
          <a:p>
            <a:pPr marL="2332355">
              <a:lnSpc>
                <a:spcPct val="100000"/>
              </a:lnSpc>
              <a:spcBef>
                <a:spcPts val="5"/>
              </a:spcBef>
            </a:pPr>
            <a:r>
              <a:rPr sz="3200" b="1" i="1" spc="-5" dirty="0">
                <a:latin typeface="Arial"/>
                <a:cs typeface="Arial"/>
              </a:rPr>
              <a:t>дея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97587" y="681926"/>
            <a:ext cx="4370070" cy="942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ts val="3540"/>
              </a:lnSpc>
            </a:pPr>
            <a:r>
              <a:rPr sz="3200" b="1" i="1" spc="-10" dirty="0">
                <a:latin typeface="Arial"/>
                <a:cs typeface="Arial"/>
              </a:rPr>
              <a:t>ется </a:t>
            </a:r>
            <a:r>
              <a:rPr sz="3200" b="1" i="1" dirty="0">
                <a:latin typeface="Arial"/>
                <a:cs typeface="Arial"/>
              </a:rPr>
              <a:t>при</a:t>
            </a:r>
            <a:r>
              <a:rPr sz="3200" b="1" i="1" spc="-60" dirty="0">
                <a:latin typeface="Arial"/>
                <a:cs typeface="Arial"/>
              </a:rPr>
              <a:t> </a:t>
            </a:r>
            <a:r>
              <a:rPr sz="3200" b="1" i="1" spc="-5" dirty="0">
                <a:latin typeface="Arial"/>
                <a:cs typeface="Arial"/>
              </a:rPr>
              <a:t>проектной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3200" b="1" i="1" spc="-5" dirty="0">
                <a:latin typeface="Arial"/>
                <a:cs typeface="Arial"/>
              </a:rPr>
              <a:t>тельности.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32711"/>
            <a:ext cx="3902367" cy="29670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92" y="4267200"/>
            <a:ext cx="6076950" cy="2266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17" y="1604549"/>
            <a:ext cx="3097621" cy="269081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5108" y="204215"/>
            <a:ext cx="6761226" cy="1119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7241" y="339598"/>
            <a:ext cx="6123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i="1" spc="-10" dirty="0">
                <a:solidFill>
                  <a:srgbClr val="CC0000"/>
                </a:solidFill>
                <a:latin typeface="Arial"/>
                <a:cs typeface="Arial"/>
              </a:rPr>
              <a:t>Коммуникативные </a:t>
            </a:r>
            <a:r>
              <a:rPr b="1" i="1" spc="-5" dirty="0">
                <a:solidFill>
                  <a:srgbClr val="CC0000"/>
                </a:solidFill>
                <a:latin typeface="Arial"/>
                <a:cs typeface="Arial"/>
              </a:rPr>
              <a:t>УУД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240282"/>
            <a:ext cx="7955915" cy="3758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ctr">
              <a:lnSpc>
                <a:spcPct val="100000"/>
              </a:lnSpc>
              <a:spcBef>
                <a:spcPts val="105"/>
              </a:spcBef>
            </a:pPr>
            <a:r>
              <a:rPr sz="4000" dirty="0">
                <a:latin typeface="Arial"/>
                <a:cs typeface="Arial"/>
              </a:rPr>
              <a:t>Формируются </a:t>
            </a:r>
            <a:r>
              <a:rPr sz="4000" spc="-5" dirty="0">
                <a:latin typeface="Arial"/>
                <a:cs typeface="Arial"/>
              </a:rPr>
              <a:t>во всех видах речевой  деятельности: </a:t>
            </a:r>
            <a:endParaRPr lang="ru-RU" sz="4000" spc="-5" dirty="0" smtClean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4000" spc="-5" dirty="0" err="1" smtClean="0">
                <a:latin typeface="Arial"/>
                <a:cs typeface="Arial"/>
              </a:rPr>
              <a:t>аудировании</a:t>
            </a:r>
            <a:r>
              <a:rPr sz="4000" spc="-5" dirty="0" smtClean="0">
                <a:latin typeface="Arial"/>
                <a:cs typeface="Arial"/>
              </a:rPr>
              <a:t> </a:t>
            </a:r>
            <a:endParaRPr lang="ru-RU" sz="4000" spc="-5" dirty="0" smtClean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4000" spc="-5" dirty="0" err="1" smtClean="0">
                <a:latin typeface="Arial"/>
                <a:cs typeface="Arial"/>
              </a:rPr>
              <a:t>говорении</a:t>
            </a:r>
            <a:r>
              <a:rPr sz="4000" spc="-5" dirty="0" smtClean="0">
                <a:latin typeface="Arial"/>
                <a:cs typeface="Arial"/>
              </a:rPr>
              <a:t>  </a:t>
            </a:r>
            <a:endParaRPr lang="ru-RU" sz="4000" spc="-5" dirty="0" smtClean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4000" dirty="0" err="1" smtClean="0">
                <a:latin typeface="Arial"/>
                <a:cs typeface="Arial"/>
              </a:rPr>
              <a:t>чтении</a:t>
            </a:r>
            <a:r>
              <a:rPr sz="4000" dirty="0" smtClean="0">
                <a:latin typeface="Arial"/>
                <a:cs typeface="Arial"/>
              </a:rPr>
              <a:t> </a:t>
            </a:r>
            <a:endParaRPr lang="ru-RU" sz="4000" dirty="0" smtClean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4000" spc="-30" dirty="0" smtClean="0">
                <a:latin typeface="Arial"/>
                <a:cs typeface="Arial"/>
              </a:rPr>
              <a:t> </a:t>
            </a:r>
            <a:r>
              <a:rPr sz="4000" dirty="0" err="1" smtClean="0">
                <a:latin typeface="Arial"/>
                <a:cs typeface="Arial"/>
              </a:rPr>
              <a:t>письме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5108" y="204215"/>
            <a:ext cx="6761226" cy="1119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7241" y="339598"/>
            <a:ext cx="6123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i="1" spc="-10" dirty="0">
                <a:solidFill>
                  <a:srgbClr val="CC0000"/>
                </a:solidFill>
                <a:latin typeface="Arial"/>
                <a:cs typeface="Arial"/>
              </a:rPr>
              <a:t>Коммуникативные </a:t>
            </a:r>
            <a:r>
              <a:rPr b="1" i="1" spc="-5" dirty="0">
                <a:solidFill>
                  <a:srgbClr val="CC0000"/>
                </a:solidFill>
                <a:latin typeface="Arial"/>
                <a:cs typeface="Arial"/>
              </a:rPr>
              <a:t>УУД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1323592"/>
            <a:ext cx="3061009" cy="2029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0" y="1109981"/>
            <a:ext cx="2397621" cy="3581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414" y="1109981"/>
            <a:ext cx="2477597" cy="3581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28" y="3170959"/>
            <a:ext cx="2414453" cy="34239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90" y="3155037"/>
            <a:ext cx="2292194" cy="342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3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7952" y="3936460"/>
            <a:ext cx="2372105" cy="105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97096" y="3972305"/>
            <a:ext cx="2319655" cy="0"/>
          </a:xfrm>
          <a:custGeom>
            <a:avLst/>
            <a:gdLst/>
            <a:ahLst/>
            <a:cxnLst/>
            <a:rect l="l" t="t" r="r" b="b"/>
            <a:pathLst>
              <a:path w="2319654">
                <a:moveTo>
                  <a:pt x="0" y="0"/>
                </a:moveTo>
                <a:lnTo>
                  <a:pt x="2319528" y="0"/>
                </a:lnTo>
              </a:path>
            </a:pathLst>
          </a:custGeom>
          <a:ln w="53339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83152" y="3236976"/>
            <a:ext cx="3126486" cy="1119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7595" y="3846576"/>
            <a:ext cx="3112770" cy="11193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2396" y="4546060"/>
            <a:ext cx="2503169" cy="105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539" y="4581905"/>
            <a:ext cx="2451100" cy="0"/>
          </a:xfrm>
          <a:custGeom>
            <a:avLst/>
            <a:gdLst/>
            <a:ahLst/>
            <a:cxnLst/>
            <a:rect l="l" t="t" r="r" b="b"/>
            <a:pathLst>
              <a:path w="2451100">
                <a:moveTo>
                  <a:pt x="0" y="0"/>
                </a:moveTo>
                <a:lnTo>
                  <a:pt x="2450592" y="0"/>
                </a:lnTo>
              </a:path>
            </a:pathLst>
          </a:custGeom>
          <a:ln w="53339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324358"/>
            <a:ext cx="8149590" cy="6122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4000" i="1" spc="-10" dirty="0">
                <a:solidFill>
                  <a:srgbClr val="CC0000"/>
                </a:solidFill>
                <a:latin typeface="Arial"/>
                <a:cs typeface="Arial"/>
              </a:rPr>
              <a:t>Важнейшей </a:t>
            </a:r>
            <a:r>
              <a:rPr sz="4000" i="1" spc="-5" dirty="0">
                <a:solidFill>
                  <a:srgbClr val="CC0000"/>
                </a:solidFill>
                <a:latin typeface="Arial"/>
                <a:cs typeface="Arial"/>
              </a:rPr>
              <a:t>задачей </a:t>
            </a:r>
            <a:r>
              <a:rPr sz="4000" spc="-5" dirty="0">
                <a:latin typeface="Arial"/>
                <a:cs typeface="Arial"/>
              </a:rPr>
              <a:t>современной  системы </a:t>
            </a:r>
            <a:r>
              <a:rPr sz="4000" spc="-10" dirty="0">
                <a:latin typeface="Arial"/>
                <a:cs typeface="Arial"/>
              </a:rPr>
              <a:t>образования </a:t>
            </a:r>
            <a:r>
              <a:rPr sz="4000" spc="-5" dirty="0">
                <a:latin typeface="Arial"/>
                <a:cs typeface="Arial"/>
              </a:rPr>
              <a:t>является  формирование совокупности  универсальных учебных  действий,</a:t>
            </a:r>
            <a:r>
              <a:rPr sz="4000" spc="2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обеспечивающих</a:t>
            </a:r>
            <a:endParaRPr sz="4000">
              <a:latin typeface="Arial"/>
              <a:cs typeface="Arial"/>
            </a:endParaRPr>
          </a:p>
          <a:p>
            <a:pPr marL="355600" marR="263525">
              <a:lnSpc>
                <a:spcPct val="100000"/>
              </a:lnSpc>
              <a:spcBef>
                <a:spcPts val="5"/>
              </a:spcBef>
            </a:pPr>
            <a:r>
              <a:rPr sz="4000" spc="-5" dirty="0">
                <a:latin typeface="Arial"/>
                <a:cs typeface="Arial"/>
              </a:rPr>
              <a:t>компетенцию </a:t>
            </a:r>
            <a:r>
              <a:rPr sz="4000" b="1" spc="-10" dirty="0">
                <a:solidFill>
                  <a:srgbClr val="FF3300"/>
                </a:solidFill>
                <a:latin typeface="Arial"/>
                <a:cs typeface="Arial"/>
              </a:rPr>
              <a:t>«научить  учиться»,</a:t>
            </a:r>
            <a:r>
              <a:rPr sz="4000" spc="-10" dirty="0">
                <a:latin typeface="Arial"/>
                <a:cs typeface="Arial"/>
              </a:rPr>
              <a:t>а </a:t>
            </a:r>
            <a:r>
              <a:rPr sz="4000" spc="-5" dirty="0">
                <a:latin typeface="Arial"/>
                <a:cs typeface="Arial"/>
              </a:rPr>
              <a:t>не </a:t>
            </a:r>
            <a:r>
              <a:rPr sz="4000" spc="-10" dirty="0">
                <a:latin typeface="Arial"/>
                <a:cs typeface="Arial"/>
              </a:rPr>
              <a:t>только освоение  </a:t>
            </a:r>
            <a:r>
              <a:rPr sz="4000" spc="-5" dirty="0">
                <a:latin typeface="Arial"/>
                <a:cs typeface="Arial"/>
              </a:rPr>
              <a:t>обучающимися</a:t>
            </a:r>
            <a:r>
              <a:rPr sz="4000" spc="1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конкретных</a:t>
            </a:r>
            <a:endParaRPr sz="4000">
              <a:latin typeface="Arial"/>
              <a:cs typeface="Arial"/>
            </a:endParaRPr>
          </a:p>
          <a:p>
            <a:pPr marL="355600" marR="140335">
              <a:lnSpc>
                <a:spcPct val="100000"/>
              </a:lnSpc>
            </a:pPr>
            <a:r>
              <a:rPr sz="4000" spc="-5" dirty="0">
                <a:latin typeface="Arial"/>
                <a:cs typeface="Arial"/>
              </a:rPr>
              <a:t>предметных знаний и </a:t>
            </a:r>
            <a:r>
              <a:rPr sz="4000" spc="-10" dirty="0">
                <a:latin typeface="Arial"/>
                <a:cs typeface="Arial"/>
              </a:rPr>
              <a:t>навыков </a:t>
            </a:r>
            <a:r>
              <a:rPr sz="4000" spc="-5" dirty="0">
                <a:latin typeface="Arial"/>
                <a:cs typeface="Arial"/>
              </a:rPr>
              <a:t>в  </a:t>
            </a:r>
            <a:r>
              <a:rPr sz="4000" spc="-10" dirty="0">
                <a:latin typeface="Arial"/>
                <a:cs typeface="Arial"/>
              </a:rPr>
              <a:t>рамках </a:t>
            </a:r>
            <a:r>
              <a:rPr sz="4000" spc="-5" dirty="0">
                <a:latin typeface="Arial"/>
                <a:cs typeface="Arial"/>
              </a:rPr>
              <a:t>отдельных</a:t>
            </a:r>
            <a:r>
              <a:rPr sz="4000" spc="5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дисциплин.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5423" y="335279"/>
            <a:ext cx="7727442" cy="1229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8062" y="483234"/>
            <a:ext cx="70281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i="1" spc="-5" dirty="0">
                <a:solidFill>
                  <a:srgbClr val="FF3300"/>
                </a:solidFill>
                <a:latin typeface="Arial"/>
                <a:cs typeface="Arial"/>
              </a:rPr>
              <a:t>Правила </a:t>
            </a:r>
            <a:r>
              <a:rPr sz="4400" b="1" i="1" dirty="0">
                <a:solidFill>
                  <a:srgbClr val="FF3300"/>
                </a:solidFill>
                <a:latin typeface="Arial"/>
                <a:cs typeface="Arial"/>
              </a:rPr>
              <a:t>нашей</a:t>
            </a:r>
            <a:r>
              <a:rPr sz="4400" b="1" i="1" spc="-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4400" b="1" i="1" dirty="0">
                <a:solidFill>
                  <a:srgbClr val="FF3300"/>
                </a:solidFill>
                <a:latin typeface="Arial"/>
                <a:cs typeface="Arial"/>
              </a:rPr>
              <a:t>работы: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763" y="1468882"/>
            <a:ext cx="745617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6265" marR="71755" indent="-59626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596265" algn="l"/>
                <a:tab pos="596900" algn="l"/>
              </a:tabLst>
            </a:pPr>
            <a:r>
              <a:rPr sz="3200" b="1" i="1" spc="-5" dirty="0">
                <a:latin typeface="Arial"/>
                <a:cs typeface="Arial"/>
              </a:rPr>
              <a:t>Детям должно быть интересно  учиться, </a:t>
            </a:r>
            <a:r>
              <a:rPr sz="3200" b="1" i="1" spc="-10" dirty="0">
                <a:latin typeface="Arial"/>
                <a:cs typeface="Arial"/>
              </a:rPr>
              <a:t>важно, чтобы </a:t>
            </a:r>
            <a:r>
              <a:rPr sz="3200" b="1" i="1" spc="-5" dirty="0">
                <a:latin typeface="Arial"/>
                <a:cs typeface="Arial"/>
              </a:rPr>
              <a:t>они</a:t>
            </a:r>
            <a:r>
              <a:rPr sz="3200" b="1" i="1" spc="-55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с</a:t>
            </a:r>
            <a:endParaRPr sz="3200">
              <a:latin typeface="Arial"/>
              <a:cs typeface="Arial"/>
            </a:endParaRPr>
          </a:p>
          <a:p>
            <a:pPr marL="3047365" marR="662305" indent="-1863089">
              <a:lnSpc>
                <a:spcPct val="100000"/>
              </a:lnSpc>
            </a:pPr>
            <a:r>
              <a:rPr sz="3200" b="1" i="1" spc="-5" dirty="0">
                <a:latin typeface="Arial"/>
                <a:cs typeface="Arial"/>
              </a:rPr>
              <a:t>большим </a:t>
            </a:r>
            <a:r>
              <a:rPr sz="3200" b="1" i="1" dirty="0">
                <a:latin typeface="Arial"/>
                <a:cs typeface="Arial"/>
              </a:rPr>
              <a:t>желанием </a:t>
            </a:r>
            <a:r>
              <a:rPr sz="3200" b="1" i="1" spc="-5" dirty="0">
                <a:latin typeface="Arial"/>
                <a:cs typeface="Arial"/>
              </a:rPr>
              <a:t>шли</a:t>
            </a:r>
            <a:r>
              <a:rPr sz="3200" b="1" i="1" spc="-90" dirty="0">
                <a:latin typeface="Arial"/>
                <a:cs typeface="Arial"/>
              </a:rPr>
              <a:t> </a:t>
            </a:r>
            <a:r>
              <a:rPr sz="3200" b="1" i="1" spc="-10" dirty="0">
                <a:latin typeface="Arial"/>
                <a:cs typeface="Arial"/>
              </a:rPr>
              <a:t>на  </a:t>
            </a:r>
            <a:r>
              <a:rPr sz="3200" b="1" i="1" spc="-5" dirty="0">
                <a:latin typeface="Arial"/>
                <a:cs typeface="Arial"/>
              </a:rPr>
              <a:t>занятия.</a:t>
            </a:r>
            <a:endParaRPr sz="3200">
              <a:latin typeface="Arial"/>
              <a:cs typeface="Arial"/>
            </a:endParaRPr>
          </a:p>
          <a:p>
            <a:pPr marL="621030" marR="610870" lvl="1" indent="97155">
              <a:lnSpc>
                <a:spcPct val="100000"/>
              </a:lnSpc>
              <a:buFont typeface="Wingdings"/>
              <a:buChar char=""/>
              <a:tabLst>
                <a:tab pos="1194435" algn="l"/>
              </a:tabLst>
            </a:pPr>
            <a:r>
              <a:rPr sz="3200" b="1" i="1" spc="-10" dirty="0">
                <a:latin typeface="Arial"/>
                <a:cs typeface="Arial"/>
              </a:rPr>
              <a:t>Родители </a:t>
            </a:r>
            <a:r>
              <a:rPr sz="3200" b="1" i="1" spc="-5" dirty="0">
                <a:latin typeface="Arial"/>
                <a:cs typeface="Arial"/>
              </a:rPr>
              <a:t>должны видеть  </a:t>
            </a:r>
            <a:r>
              <a:rPr sz="3200" b="1" i="1" spc="-10" dirty="0">
                <a:latin typeface="Arial"/>
                <a:cs typeface="Arial"/>
              </a:rPr>
              <a:t>положительные</a:t>
            </a:r>
            <a:r>
              <a:rPr sz="3200" b="1" i="1" spc="-100" dirty="0">
                <a:latin typeface="Arial"/>
                <a:cs typeface="Arial"/>
              </a:rPr>
              <a:t> </a:t>
            </a:r>
            <a:r>
              <a:rPr sz="3200" b="1" i="1" spc="-25" dirty="0">
                <a:latin typeface="Arial"/>
                <a:cs typeface="Arial"/>
              </a:rPr>
              <a:t>результаты</a:t>
            </a:r>
            <a:endParaRPr sz="3200">
              <a:latin typeface="Arial"/>
              <a:cs typeface="Arial"/>
            </a:endParaRPr>
          </a:p>
          <a:p>
            <a:pPr marL="2120265">
              <a:lnSpc>
                <a:spcPct val="100000"/>
              </a:lnSpc>
            </a:pPr>
            <a:r>
              <a:rPr sz="3200" b="1" i="1" dirty="0">
                <a:latin typeface="Arial"/>
                <a:cs typeface="Arial"/>
              </a:rPr>
              <a:t>работы</a:t>
            </a:r>
            <a:r>
              <a:rPr sz="3200" b="1" i="1" spc="-5" dirty="0">
                <a:latin typeface="Arial"/>
                <a:cs typeface="Arial"/>
              </a:rPr>
              <a:t> </a:t>
            </a:r>
            <a:r>
              <a:rPr sz="3200" b="1" i="1" spc="-15" dirty="0">
                <a:latin typeface="Arial"/>
                <a:cs typeface="Arial"/>
              </a:rPr>
              <a:t>детей.</a:t>
            </a:r>
            <a:endParaRPr sz="3200">
              <a:latin typeface="Arial"/>
              <a:cs typeface="Arial"/>
            </a:endParaRPr>
          </a:p>
          <a:p>
            <a:pPr marL="376555" marR="5080" indent="-376555">
              <a:lnSpc>
                <a:spcPct val="100000"/>
              </a:lnSpc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b="1" i="1" spc="-10" dirty="0">
                <a:latin typeface="Arial"/>
                <a:cs typeface="Arial"/>
              </a:rPr>
              <a:t>Преподаватель </a:t>
            </a:r>
            <a:r>
              <a:rPr sz="3200" b="1" i="1" spc="-5" dirty="0">
                <a:latin typeface="Arial"/>
                <a:cs typeface="Arial"/>
              </a:rPr>
              <a:t>должен </a:t>
            </a:r>
            <a:r>
              <a:rPr sz="3200" b="1" i="1" spc="-10" dirty="0">
                <a:latin typeface="Arial"/>
                <a:cs typeface="Arial"/>
              </a:rPr>
              <a:t>получать  удовольствие </a:t>
            </a:r>
            <a:r>
              <a:rPr sz="3200" b="1" i="1" dirty="0">
                <a:latin typeface="Arial"/>
                <a:cs typeface="Arial"/>
              </a:rPr>
              <a:t>от</a:t>
            </a:r>
            <a:r>
              <a:rPr sz="3200" b="1" i="1" spc="-20" dirty="0">
                <a:latin typeface="Arial"/>
                <a:cs typeface="Arial"/>
              </a:rPr>
              <a:t> </a:t>
            </a:r>
            <a:r>
              <a:rPr sz="3200" b="1" i="1" spc="-15" dirty="0">
                <a:latin typeface="Arial"/>
                <a:cs typeface="Arial"/>
              </a:rPr>
              <a:t>каждого</a:t>
            </a:r>
            <a:endParaRPr sz="32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3200" b="1" i="1" spc="-5" dirty="0">
                <a:latin typeface="Arial"/>
                <a:cs typeface="Arial"/>
              </a:rPr>
              <a:t>занятия </a:t>
            </a:r>
            <a:r>
              <a:rPr sz="3200" b="1" i="1" dirty="0">
                <a:latin typeface="Arial"/>
                <a:cs typeface="Arial"/>
              </a:rPr>
              <a:t>с</a:t>
            </a:r>
            <a:r>
              <a:rPr sz="3200" b="1" i="1" spc="-20" dirty="0">
                <a:latin typeface="Arial"/>
                <a:cs typeface="Arial"/>
              </a:rPr>
              <a:t> </a:t>
            </a:r>
            <a:r>
              <a:rPr sz="3200" b="1" i="1" spc="-5" dirty="0">
                <a:latin typeface="Arial"/>
                <a:cs typeface="Arial"/>
              </a:rPr>
              <a:t>детьми.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74676"/>
            <a:ext cx="8835390" cy="1119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65120" y="684276"/>
            <a:ext cx="3446526" cy="1119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210438"/>
            <a:ext cx="8065770" cy="4519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4140" marR="5080" indent="-2622550">
              <a:lnSpc>
                <a:spcPct val="100000"/>
              </a:lnSpc>
              <a:spcBef>
                <a:spcPts val="95"/>
              </a:spcBef>
            </a:pPr>
            <a:r>
              <a:rPr sz="4000" b="1" i="1" spc="-10" dirty="0">
                <a:solidFill>
                  <a:srgbClr val="CC0000"/>
                </a:solidFill>
                <a:latin typeface="Arial"/>
                <a:cs typeface="Arial"/>
              </a:rPr>
              <a:t>Виды Универсальных </a:t>
            </a:r>
            <a:r>
              <a:rPr sz="4000" b="1" i="1" spc="-5" dirty="0">
                <a:solidFill>
                  <a:srgbClr val="CC0000"/>
                </a:solidFill>
                <a:latin typeface="Arial"/>
                <a:cs typeface="Arial"/>
              </a:rPr>
              <a:t>Учебных  </a:t>
            </a:r>
            <a:r>
              <a:rPr sz="4000" b="1" i="1" spc="-10" dirty="0">
                <a:solidFill>
                  <a:srgbClr val="CC0000"/>
                </a:solidFill>
                <a:latin typeface="Arial"/>
                <a:cs typeface="Arial"/>
              </a:rPr>
              <a:t>Действий:</a:t>
            </a:r>
            <a:endParaRPr sz="4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90"/>
              </a:spcBef>
              <a:buFont typeface="Arial"/>
              <a:buChar char="•"/>
              <a:tabLst>
                <a:tab pos="355600" algn="l"/>
              </a:tabLst>
            </a:pPr>
            <a:r>
              <a:rPr sz="4400" i="1" dirty="0">
                <a:solidFill>
                  <a:srgbClr val="3366FF"/>
                </a:solidFill>
                <a:latin typeface="Arial"/>
                <a:cs typeface="Arial"/>
              </a:rPr>
              <a:t>Личностные</a:t>
            </a:r>
            <a:endParaRPr sz="4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355600" algn="l"/>
              </a:tabLst>
            </a:pPr>
            <a:r>
              <a:rPr sz="4400" i="1" dirty="0">
                <a:solidFill>
                  <a:srgbClr val="3366FF"/>
                </a:solidFill>
                <a:latin typeface="Arial"/>
                <a:cs typeface="Arial"/>
              </a:rPr>
              <a:t>Регулятивные</a:t>
            </a:r>
            <a:endParaRPr sz="4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355600" algn="l"/>
              </a:tabLst>
            </a:pPr>
            <a:r>
              <a:rPr sz="4400" i="1" dirty="0">
                <a:solidFill>
                  <a:srgbClr val="3366FF"/>
                </a:solidFill>
                <a:latin typeface="Arial"/>
                <a:cs typeface="Arial"/>
              </a:rPr>
              <a:t>Познавательные</a:t>
            </a:r>
            <a:endParaRPr sz="4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355600" algn="l"/>
              </a:tabLst>
            </a:pPr>
            <a:r>
              <a:rPr sz="4400" i="1" dirty="0">
                <a:solidFill>
                  <a:srgbClr val="3366FF"/>
                </a:solidFill>
                <a:latin typeface="Arial"/>
                <a:cs typeface="Arial"/>
              </a:rPr>
              <a:t>Коммуникативные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7272" y="0"/>
            <a:ext cx="4132326" cy="942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0036" y="432816"/>
            <a:ext cx="7145273" cy="1119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2875" y="1042416"/>
            <a:ext cx="3214878" cy="11193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5034" y="0"/>
            <a:ext cx="663511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95"/>
              </a:spcBef>
            </a:pPr>
            <a:r>
              <a:rPr b="1" i="1" spc="-10" dirty="0">
                <a:solidFill>
                  <a:srgbClr val="FF0000"/>
                </a:solidFill>
                <a:latin typeface="Arial"/>
                <a:cs typeface="Arial"/>
              </a:rPr>
              <a:t>Личностные  универсальные учебные  действия </a:t>
            </a:r>
            <a:r>
              <a:rPr sz="2800" spc="-5" dirty="0"/>
              <a:t>способствуют</a:t>
            </a:r>
            <a:r>
              <a:rPr sz="2800" spc="-330" dirty="0"/>
              <a:t> </a:t>
            </a:r>
            <a:r>
              <a:rPr sz="2800" spc="-10" dirty="0"/>
              <a:t>развитию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593" y="1918651"/>
            <a:ext cx="8065134" cy="3416961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R="8890" algn="ctr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Arial"/>
                <a:cs typeface="Arial"/>
              </a:rPr>
              <a:t>личностных качеств и способностей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ребёнка</a:t>
            </a:r>
            <a:endParaRPr sz="2800" dirty="0">
              <a:latin typeface="Arial"/>
              <a:cs typeface="Arial"/>
            </a:endParaRPr>
          </a:p>
          <a:p>
            <a:pPr algn="ctr">
              <a:lnSpc>
                <a:spcPts val="4750"/>
              </a:lnSpc>
              <a:spcBef>
                <a:spcPts val="240"/>
              </a:spcBef>
            </a:pPr>
            <a:r>
              <a:rPr sz="4000" i="1" spc="-5" dirty="0">
                <a:solidFill>
                  <a:srgbClr val="CC0000"/>
                </a:solidFill>
                <a:latin typeface="Arial"/>
                <a:cs typeface="Arial"/>
              </a:rPr>
              <a:t>Формирование </a:t>
            </a:r>
            <a:r>
              <a:rPr sz="4000" i="1" spc="-5" dirty="0" err="1">
                <a:solidFill>
                  <a:srgbClr val="CC0000"/>
                </a:solidFill>
                <a:latin typeface="Arial"/>
                <a:cs typeface="Arial"/>
              </a:rPr>
              <a:t>Личностных</a:t>
            </a:r>
            <a:r>
              <a:rPr sz="4000" i="1" spc="8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4000" i="1" spc="-10" dirty="0" smtClean="0">
                <a:solidFill>
                  <a:srgbClr val="CC0000"/>
                </a:solidFill>
                <a:latin typeface="Arial"/>
                <a:cs typeface="Arial"/>
              </a:rPr>
              <a:t>УУД:</a:t>
            </a:r>
            <a:endParaRPr lang="ru-RU" sz="4000" dirty="0">
              <a:latin typeface="Arial"/>
              <a:cs typeface="Arial"/>
            </a:endParaRPr>
          </a:p>
          <a:p>
            <a:pPr marL="457200" indent="-457200">
              <a:lnSpc>
                <a:spcPts val="4750"/>
              </a:lnSpc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sz="3200" dirty="0" err="1" smtClean="0">
                <a:latin typeface="Arial"/>
                <a:cs typeface="Arial"/>
              </a:rPr>
              <a:t>Рассказ</a:t>
            </a:r>
            <a:r>
              <a:rPr sz="3200" dirty="0" smtClean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о </a:t>
            </a:r>
            <a:r>
              <a:rPr sz="3200" spc="-5" dirty="0">
                <a:latin typeface="Arial"/>
                <a:cs typeface="Arial"/>
              </a:rPr>
              <a:t>себе, </a:t>
            </a:r>
            <a:r>
              <a:rPr sz="3200" dirty="0">
                <a:latin typeface="Arial"/>
                <a:cs typeface="Arial"/>
              </a:rPr>
              <a:t>своей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 err="1">
                <a:latin typeface="Arial"/>
                <a:cs typeface="Arial"/>
              </a:rPr>
              <a:t>семье</a:t>
            </a:r>
            <a:r>
              <a:rPr sz="3200" dirty="0" smtClean="0">
                <a:latin typeface="Arial"/>
                <a:cs typeface="Arial"/>
              </a:rPr>
              <a:t>.</a:t>
            </a:r>
            <a:endParaRPr lang="ru-RU" sz="3200" dirty="0" smtClean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ru-RU" sz="3200" spc="-5" dirty="0" smtClean="0">
                <a:latin typeface="Arial"/>
                <a:cs typeface="Arial"/>
              </a:rPr>
              <a:t>Диалог </a:t>
            </a:r>
            <a:r>
              <a:rPr lang="ru-RU" sz="3200" dirty="0" smtClean="0">
                <a:latin typeface="Arial"/>
                <a:cs typeface="Arial"/>
              </a:rPr>
              <a:t>со сверстниками и</a:t>
            </a:r>
            <a:r>
              <a:rPr lang="ru-RU" sz="3200" spc="-105" dirty="0" smtClean="0">
                <a:latin typeface="Arial"/>
                <a:cs typeface="Arial"/>
              </a:rPr>
              <a:t> </a:t>
            </a:r>
            <a:r>
              <a:rPr lang="ru-RU" sz="3200" spc="-5" dirty="0" smtClean="0">
                <a:latin typeface="Arial"/>
                <a:cs typeface="Arial"/>
              </a:rPr>
              <a:t>учителем</a:t>
            </a:r>
            <a:endParaRPr lang="ru-RU" sz="3200" dirty="0" smtClean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3200" dirty="0" smtClean="0">
                <a:latin typeface="Arial"/>
                <a:cs typeface="Arial"/>
              </a:rPr>
              <a:t>Знакомство с </a:t>
            </a:r>
            <a:r>
              <a:rPr lang="ru-RU" sz="3200" spc="-5" dirty="0" smtClean="0">
                <a:latin typeface="Arial"/>
                <a:cs typeface="Arial"/>
              </a:rPr>
              <a:t>традициями </a:t>
            </a:r>
            <a:r>
              <a:rPr lang="ru-RU" sz="3200" dirty="0" smtClean="0">
                <a:latin typeface="Arial"/>
                <a:cs typeface="Arial"/>
              </a:rPr>
              <a:t>и</a:t>
            </a:r>
            <a:r>
              <a:rPr lang="ru-RU" sz="3200" spc="-130" dirty="0" smtClean="0">
                <a:latin typeface="Arial"/>
                <a:cs typeface="Arial"/>
              </a:rPr>
              <a:t> </a:t>
            </a:r>
            <a:r>
              <a:rPr lang="ru-RU" sz="3200" dirty="0" smtClean="0">
                <a:latin typeface="Arial"/>
                <a:cs typeface="Arial"/>
              </a:rPr>
              <a:t>обычаями  страны </a:t>
            </a:r>
            <a:r>
              <a:rPr lang="ru-RU" sz="3200" spc="-5" dirty="0" smtClean="0">
                <a:latin typeface="Arial"/>
                <a:cs typeface="Arial"/>
              </a:rPr>
              <a:t>изучаемого</a:t>
            </a:r>
            <a:r>
              <a:rPr lang="ru-RU" sz="3200" spc="-80" dirty="0" smtClean="0">
                <a:latin typeface="Arial"/>
                <a:cs typeface="Arial"/>
              </a:rPr>
              <a:t> </a:t>
            </a:r>
            <a:r>
              <a:rPr lang="ru-RU" sz="3200" dirty="0" smtClean="0">
                <a:latin typeface="Arial"/>
                <a:cs typeface="Arial"/>
              </a:rPr>
              <a:t>языка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533400"/>
            <a:ext cx="3097449" cy="25863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4192524" cy="25863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227939"/>
            <a:ext cx="4192524" cy="31728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423" y="3640028"/>
            <a:ext cx="3733800" cy="2348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00400"/>
            <a:ext cx="3652224" cy="3276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" y="122522"/>
            <a:ext cx="3653361" cy="28529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1149"/>
            <a:ext cx="3724134" cy="3829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49020"/>
            <a:ext cx="3126805" cy="44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60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468899" cy="5181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95400"/>
            <a:ext cx="3574364" cy="51150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2400"/>
            <a:ext cx="3563295" cy="50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3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3009111" cy="4267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90600"/>
            <a:ext cx="2928650" cy="4191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21" y="1905000"/>
            <a:ext cx="3232862" cy="462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9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3283" y="0"/>
            <a:ext cx="3992118" cy="895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4131" y="434340"/>
            <a:ext cx="8585454" cy="1009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588" rIns="0" bIns="0" rtlCol="0">
            <a:spAutoFit/>
          </a:bodyPr>
          <a:lstStyle/>
          <a:p>
            <a:pPr marL="17145" marR="5080" indent="235966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Регулятивные 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универсальные учебные</a:t>
            </a:r>
            <a:r>
              <a:rPr sz="36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действия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107389"/>
            <a:ext cx="7527290" cy="5000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677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обеспечивают организацию </a:t>
            </a:r>
            <a:r>
              <a:rPr sz="2400" dirty="0">
                <a:latin typeface="Arial"/>
                <a:cs typeface="Arial"/>
              </a:rPr>
              <a:t>и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регулирование</a:t>
            </a:r>
            <a:endParaRPr sz="2400">
              <a:latin typeface="Arial"/>
              <a:cs typeface="Arial"/>
            </a:endParaRPr>
          </a:p>
          <a:p>
            <a:pPr marL="1010285" marR="460375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учащимися </a:t>
            </a:r>
            <a:r>
              <a:rPr sz="2400" spc="-5" dirty="0">
                <a:latin typeface="Arial"/>
                <a:cs typeface="Arial"/>
              </a:rPr>
              <a:t>своей учебной деятельности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и  </a:t>
            </a:r>
            <a:r>
              <a:rPr sz="2400" spc="-5" dirty="0">
                <a:latin typeface="Arial"/>
                <a:cs typeface="Arial"/>
              </a:rPr>
              <a:t>формируются при помощи: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Игры в процессе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обучения.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Инсценировок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сказок.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Разыгрывания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диалогов.</a:t>
            </a:r>
            <a:endParaRPr sz="3200">
              <a:latin typeface="Arial"/>
              <a:cs typeface="Arial"/>
            </a:endParaRPr>
          </a:p>
          <a:p>
            <a:pPr marL="355600" marR="2286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Составления </a:t>
            </a:r>
            <a:r>
              <a:rPr sz="3200" dirty="0">
                <a:latin typeface="Arial"/>
                <a:cs typeface="Arial"/>
              </a:rPr>
              <a:t>рассказа по цепочке,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по  </a:t>
            </a:r>
            <a:r>
              <a:rPr sz="3200" spc="-5" dirty="0">
                <a:latin typeface="Arial"/>
                <a:cs typeface="Arial"/>
              </a:rPr>
              <a:t>опорной </a:t>
            </a:r>
            <a:r>
              <a:rPr sz="3200" dirty="0">
                <a:latin typeface="Arial"/>
                <a:cs typeface="Arial"/>
              </a:rPr>
              <a:t>схеме, по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картинкам.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Тестовых </a:t>
            </a:r>
            <a:r>
              <a:rPr sz="3200" spc="-5" dirty="0">
                <a:latin typeface="Arial"/>
                <a:cs typeface="Arial"/>
              </a:rPr>
              <a:t>заданий </a:t>
            </a:r>
            <a:r>
              <a:rPr sz="3200" dirty="0">
                <a:latin typeface="Arial"/>
                <a:cs typeface="Arial"/>
              </a:rPr>
              <a:t>для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самоконтроля.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259</Words>
  <Application>Microsoft Office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Office Theme</vt:lpstr>
      <vt:lpstr>Формирование  метапредметных УУД учащихся</vt:lpstr>
      <vt:lpstr>Презентация PowerPoint</vt:lpstr>
      <vt:lpstr>Презентация PowerPoint</vt:lpstr>
      <vt:lpstr>Личностные  универсальные учебные  действия способствуют развитию</vt:lpstr>
      <vt:lpstr>Презентация PowerPoint</vt:lpstr>
      <vt:lpstr>Презентация PowerPoint</vt:lpstr>
      <vt:lpstr>Презентация PowerPoint</vt:lpstr>
      <vt:lpstr>Презентация PowerPoint</vt:lpstr>
      <vt:lpstr>Регулятивные  универсальные учебные действия</vt:lpstr>
      <vt:lpstr>Использование групповой,  парной и индивидуальной формы  работы</vt:lpstr>
      <vt:lpstr>Осуществление контроля и  самоконтроля</vt:lpstr>
      <vt:lpstr>Познавательные  универсальные учебные  действия:</vt:lpstr>
      <vt:lpstr>Познавательные УУД</vt:lpstr>
      <vt:lpstr>Познавательные УУД</vt:lpstr>
      <vt:lpstr>Презентация PowerPoint</vt:lpstr>
      <vt:lpstr>Презентация PowerPoint</vt:lpstr>
      <vt:lpstr>3. Постановка и решение проблем  осуществля дея</vt:lpstr>
      <vt:lpstr>Коммуникативные УУД</vt:lpstr>
      <vt:lpstr>Коммуникативные УУД</vt:lpstr>
      <vt:lpstr>Правила нашей работы: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 метапредметных УУД учащихся</dc:title>
  <cp:lastModifiedBy>мария курнавина</cp:lastModifiedBy>
  <cp:revision>10</cp:revision>
  <dcterms:created xsi:type="dcterms:W3CDTF">2018-10-28T12:57:54Z</dcterms:created>
  <dcterms:modified xsi:type="dcterms:W3CDTF">2018-10-28T18:20:55Z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2018-10-28T00:00:00Z</vt:filetime>
  </property>
</Properties>
</file>