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59" r:id="rId11"/>
    <p:sldId id="260" r:id="rId12"/>
    <p:sldId id="261" r:id="rId13"/>
    <p:sldId id="262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83CC-AC01-483B-81B0-0E28C11741F4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E03C-6876-4773-AAA8-F8AC0D3C0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121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83CC-AC01-483B-81B0-0E28C11741F4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E03C-6876-4773-AAA8-F8AC0D3C0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82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83CC-AC01-483B-81B0-0E28C11741F4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E03C-6876-4773-AAA8-F8AC0D3C0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04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83CC-AC01-483B-81B0-0E28C11741F4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E03C-6876-4773-AAA8-F8AC0D3C0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9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83CC-AC01-483B-81B0-0E28C11741F4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E03C-6876-4773-AAA8-F8AC0D3C0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03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83CC-AC01-483B-81B0-0E28C11741F4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E03C-6876-4773-AAA8-F8AC0D3C0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92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83CC-AC01-483B-81B0-0E28C11741F4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E03C-6876-4773-AAA8-F8AC0D3C0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24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83CC-AC01-483B-81B0-0E28C11741F4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E03C-6876-4773-AAA8-F8AC0D3C0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6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83CC-AC01-483B-81B0-0E28C11741F4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E03C-6876-4773-AAA8-F8AC0D3C0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587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83CC-AC01-483B-81B0-0E28C11741F4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E03C-6876-4773-AAA8-F8AC0D3C0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488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83CC-AC01-483B-81B0-0E28C11741F4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E03C-6876-4773-AAA8-F8AC0D3C0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29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983CC-AC01-483B-81B0-0E28C11741F4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CE03C-6876-4773-AAA8-F8AC0D3C0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996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Что такое ВПР, для чего они нужны и как проводятся в школ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117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Распределение заданий экзаменационной работы</a:t>
            </a:r>
            <a:br>
              <a:rPr lang="ru-RU" sz="2800" dirty="0" smtClean="0"/>
            </a:br>
            <a:r>
              <a:rPr lang="ru-RU" sz="2800" dirty="0" smtClean="0"/>
              <a:t>по содержанию и видам умений и навыков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8138578"/>
              </p:ext>
            </p:extLst>
          </p:nvPr>
        </p:nvGraphicFramePr>
        <p:xfrm>
          <a:off x="467544" y="1600200"/>
          <a:ext cx="8219256" cy="41249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32856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Проверяемые умения и навыки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заданий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Максимальный первичный балл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Письменная часть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Аудирование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понимание в прослушанном</a:t>
                      </a:r>
                    </a:p>
                    <a:p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тексте запрашиваемой информации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Чтение: понимание основного содержания</a:t>
                      </a:r>
                    </a:p>
                    <a:p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текста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Грамматические навыки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Лексико-грамматические навыки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95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5667387"/>
              </p:ext>
            </p:extLst>
          </p:nvPr>
        </p:nvGraphicFramePr>
        <p:xfrm>
          <a:off x="457200" y="1600200"/>
          <a:ext cx="8229600" cy="2844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743200"/>
                <a:gridCol w="2743200"/>
                <a:gridCol w="27432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Устная Часть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Осмысленное чтение текста вслух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Тематическое монологическое высказывание</a:t>
                      </a:r>
                    </a:p>
                    <a:p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(описание выбранной фотографии)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45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Распределение </a:t>
            </a:r>
            <a:r>
              <a:rPr lang="ru-RU" sz="3600" dirty="0"/>
              <a:t>заданий по уровням сложности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885940"/>
              </p:ext>
            </p:extLst>
          </p:nvPr>
        </p:nvGraphicFramePr>
        <p:xfrm>
          <a:off x="457200" y="1600200"/>
          <a:ext cx="8229600" cy="20269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58416"/>
                <a:gridCol w="1944216"/>
                <a:gridCol w="1584176"/>
                <a:gridCol w="2088232"/>
                <a:gridCol w="195456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Уровни сложности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</a:t>
                      </a:r>
                    </a:p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Максимальный</a:t>
                      </a:r>
                    </a:p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первичный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Процент от мак-</a:t>
                      </a:r>
                    </a:p>
                    <a:p>
                      <a:r>
                        <a:rPr lang="ru-RU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симального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пер-</a:t>
                      </a:r>
                    </a:p>
                    <a:p>
                      <a:r>
                        <a:rPr lang="ru-RU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вичного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балла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Базовый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872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848" y="260648"/>
            <a:ext cx="8229600" cy="1296144"/>
          </a:xfrm>
        </p:spPr>
        <p:txBody>
          <a:bodyPr>
            <a:noAutofit/>
          </a:bodyPr>
          <a:lstStyle/>
          <a:p>
            <a:r>
              <a:rPr lang="ru-RU" sz="2400" dirty="0" smtClean="0"/>
              <a:t>Рекомендуемая </a:t>
            </a:r>
            <a:r>
              <a:rPr lang="ru-RU" sz="2400" dirty="0"/>
              <a:t>шкала перевода суммарного </a:t>
            </a:r>
            <a:r>
              <a:rPr lang="ru-RU" sz="2400" dirty="0" smtClean="0"/>
              <a:t>балла за выполнение ВПР по пятибалльной шкале в случае выполнения письменной и устной частей ВПР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894545"/>
              </p:ext>
            </p:extLst>
          </p:nvPr>
        </p:nvGraphicFramePr>
        <p:xfrm>
          <a:off x="374848" y="1412776"/>
          <a:ext cx="8229600" cy="12000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8656"/>
                <a:gridCol w="1440160"/>
                <a:gridCol w="1224136"/>
                <a:gridCol w="1440160"/>
                <a:gridCol w="1306488"/>
              </a:tblGrid>
              <a:tr h="759822">
                <a:tc>
                  <a:txBody>
                    <a:bodyPr/>
                    <a:lstStyle/>
                    <a:p>
                      <a:r>
                        <a:rPr lang="ru-RU" dirty="0" smtClean="0"/>
                        <a:t>Отметка по </a:t>
                      </a:r>
                      <a:r>
                        <a:rPr lang="ru-RU" dirty="0" err="1" smtClean="0"/>
                        <a:t>пятибальной</a:t>
                      </a:r>
                      <a:r>
                        <a:rPr lang="ru-RU" dirty="0" smtClean="0"/>
                        <a:t> шкале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«2»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«4»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«5»</a:t>
                      </a:r>
                      <a:endParaRPr lang="ru-RU" dirty="0"/>
                    </a:p>
                  </a:txBody>
                  <a:tcPr/>
                </a:tc>
              </a:tr>
              <a:tr h="440214"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Суммарный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0-10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11-17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18-24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25-32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2996952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Рекомендуемая шкала перевода суммарного балла за выполнение ВПР по пятибалльной шкале в случае </a:t>
            </a:r>
            <a:r>
              <a:rPr lang="ru-RU" sz="2400" dirty="0" smtClean="0"/>
              <a:t>выполнения только </a:t>
            </a:r>
            <a:r>
              <a:rPr lang="ru-RU" sz="2400" dirty="0"/>
              <a:t>письменной </a:t>
            </a:r>
            <a:r>
              <a:rPr lang="ru-RU" sz="2400" dirty="0" smtClean="0"/>
              <a:t>части </a:t>
            </a:r>
            <a:r>
              <a:rPr lang="ru-RU" sz="2400" dirty="0"/>
              <a:t>ВПР </a:t>
            </a:r>
            <a:endParaRPr lang="ru-RU" sz="2400" dirty="0" smtClean="0"/>
          </a:p>
          <a:p>
            <a:endParaRPr lang="ru-RU" sz="2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359539"/>
              </p:ext>
            </p:extLst>
          </p:nvPr>
        </p:nvGraphicFramePr>
        <p:xfrm>
          <a:off x="323527" y="4437112"/>
          <a:ext cx="8280923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3"/>
                <a:gridCol w="1440160"/>
                <a:gridCol w="1296144"/>
                <a:gridCol w="1420644"/>
                <a:gridCol w="131566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Отметка по </a:t>
                      </a:r>
                      <a:r>
                        <a:rPr lang="ru-RU" dirty="0" err="1" smtClean="0"/>
                        <a:t>пятибальной</a:t>
                      </a:r>
                      <a:r>
                        <a:rPr lang="ru-RU" dirty="0" smtClean="0"/>
                        <a:t> шкале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«2»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«4»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«5»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Суммарный балл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0-6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7-12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13-17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18-22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70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794" y="476672"/>
            <a:ext cx="5975350" cy="93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Распределение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первичных 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баллов по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вариантам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64103"/>
              </p:ext>
            </p:extLst>
          </p:nvPr>
        </p:nvGraphicFramePr>
        <p:xfrm>
          <a:off x="1835690" y="2348879"/>
          <a:ext cx="5976670" cy="2376264"/>
        </p:xfrm>
        <a:graphic>
          <a:graphicData uri="http://schemas.openxmlformats.org/drawingml/2006/table">
            <a:tbl>
              <a:tblPr/>
              <a:tblGrid>
                <a:gridCol w="1069891"/>
                <a:gridCol w="273073"/>
                <a:gridCol w="273073"/>
                <a:gridCol w="273073"/>
                <a:gridCol w="273073"/>
                <a:gridCol w="273073"/>
                <a:gridCol w="273073"/>
                <a:gridCol w="273073"/>
                <a:gridCol w="273073"/>
                <a:gridCol w="273073"/>
                <a:gridCol w="272005"/>
                <a:gridCol w="273073"/>
                <a:gridCol w="273073"/>
                <a:gridCol w="273073"/>
                <a:gridCol w="273073"/>
                <a:gridCol w="1084825"/>
              </a:tblGrid>
              <a:tr h="5940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Вариант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Кол-во уч.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Комплект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98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928991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669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332656"/>
            <a:ext cx="7639993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340768"/>
            <a:ext cx="5616624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399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latin typeface="Times New Roman"/>
                <a:ea typeface="Calibri"/>
                <a:cs typeface="Times New Roman"/>
              </a:rPr>
              <a:t>Выполнение заданий  ОО (в % от числа участников)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endParaRPr lang="ru-RU" sz="2400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012" y="1742606"/>
            <a:ext cx="6915976" cy="424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4247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0170" indent="-90170">
              <a:lnSpc>
                <a:spcPct val="115000"/>
              </a:lnSpc>
              <a:spcAft>
                <a:spcPts val="0"/>
              </a:spcAft>
            </a:pPr>
            <a:endParaRPr lang="ru-RU" sz="2000" dirty="0"/>
          </a:p>
        </p:txBody>
      </p:sp>
      <p:pic>
        <p:nvPicPr>
          <p:cNvPr id="6148" name="Рисунок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213" y="1600200"/>
            <a:ext cx="219075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646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E:\впр\img1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24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21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Документы, определяющие содержание ВПР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компонент Государственного стандарта среднего (полного) общего образования по иностранному языку (базовый уровень) (приказ Минобразования России от 05.03.2004 №1089 «Об утверждении Федерального компонента государственных стандартов начального общего, основного общего и среднего (полного) общего образования»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Примерные программы по иностранным языкам («Новые государственные стандарты по       иностранному языку. 2–11 классы». Образование в документах и комментариях. М.: АСТ: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Астрель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2004)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бщеевропейские компетенции владения иностранным языком (Общеевропейские компетенции владения иностранным языком: Изучение, преподавание,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-ка. МГЛУ, 2003).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7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1-5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dirty="0"/>
              <a:t>ПИСЬМЕННАЯ ЧАСТЬ</a:t>
            </a:r>
          </a:p>
          <a:p>
            <a:pPr marL="0" indent="0">
              <a:buNone/>
            </a:pPr>
            <a:r>
              <a:rPr lang="ru-RU" dirty="0"/>
              <a:t>Рекомендуемое время на выполнение заданий по </a:t>
            </a:r>
            <a:r>
              <a:rPr lang="ru-RU" dirty="0" err="1"/>
              <a:t>аудированию</a:t>
            </a:r>
            <a:r>
              <a:rPr lang="ru-RU" dirty="0"/>
              <a:t> 1–5 – 10 минут.</a:t>
            </a:r>
          </a:p>
          <a:p>
            <a:pPr marL="0" indent="0">
              <a:buNone/>
            </a:pPr>
            <a:r>
              <a:rPr lang="ru-RU" dirty="0"/>
              <a:t>Вы услышите диалог. Запишите в поле ответа цифру 1, 2 или 3, соответствующую</a:t>
            </a:r>
          </a:p>
          <a:p>
            <a:pPr marL="0" indent="0">
              <a:buNone/>
            </a:pPr>
            <a:r>
              <a:rPr lang="ru-RU" dirty="0"/>
              <a:t>выбранному Вами варианту ответа. Вы услышите запись дважды.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ru-RU" dirty="0" smtClean="0"/>
              <a:t>. </a:t>
            </a:r>
            <a:r>
              <a:rPr lang="en-US" dirty="0" smtClean="0"/>
              <a:t>Who </a:t>
            </a:r>
            <a:r>
              <a:rPr lang="en-US" dirty="0"/>
              <a:t>won’t be able to study tonight?</a:t>
            </a:r>
          </a:p>
          <a:p>
            <a:pPr marL="514350" indent="-514350">
              <a:buAutoNum type="arabicParenR"/>
            </a:pPr>
            <a:r>
              <a:rPr lang="en-US" dirty="0" smtClean="0"/>
              <a:t>Fred</a:t>
            </a:r>
            <a:r>
              <a:rPr lang="ru-RU" dirty="0" smtClean="0"/>
              <a:t> 2) </a:t>
            </a:r>
            <a:r>
              <a:rPr lang="en-US" dirty="0" smtClean="0"/>
              <a:t>Jane</a:t>
            </a:r>
            <a:r>
              <a:rPr lang="ru-RU" dirty="0" smtClean="0"/>
              <a:t> 3) </a:t>
            </a:r>
            <a:r>
              <a:rPr lang="en-US" dirty="0" smtClean="0"/>
              <a:t>Both</a:t>
            </a:r>
          </a:p>
          <a:p>
            <a:pPr marL="0" indent="0">
              <a:buNone/>
            </a:pPr>
            <a:r>
              <a:rPr lang="ru-RU" dirty="0" smtClean="0"/>
              <a:t>Ответ: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2.Who </a:t>
            </a:r>
            <a:r>
              <a:rPr lang="en-US" dirty="0"/>
              <a:t>knows what is on in the cinema that night?</a:t>
            </a:r>
          </a:p>
          <a:p>
            <a:pPr marL="0" indent="0">
              <a:buNone/>
            </a:pPr>
            <a:r>
              <a:rPr lang="ru-RU" dirty="0" smtClean="0"/>
              <a:t>1)</a:t>
            </a:r>
            <a:r>
              <a:rPr lang="en-US" dirty="0" smtClean="0"/>
              <a:t>Fred</a:t>
            </a:r>
            <a:r>
              <a:rPr lang="ru-RU" dirty="0" smtClean="0"/>
              <a:t> 2)</a:t>
            </a:r>
            <a:r>
              <a:rPr lang="en-US" dirty="0" smtClean="0"/>
              <a:t>Jane</a:t>
            </a:r>
            <a:r>
              <a:rPr lang="ru-RU" dirty="0" smtClean="0"/>
              <a:t> 3)</a:t>
            </a:r>
            <a:r>
              <a:rPr lang="en-US" dirty="0" smtClean="0"/>
              <a:t>Neither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Ответ: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3.Who </a:t>
            </a:r>
            <a:r>
              <a:rPr lang="en-US" dirty="0"/>
              <a:t>has a </a:t>
            </a:r>
            <a:r>
              <a:rPr lang="en-US" dirty="0" smtClean="0"/>
              <a:t>newspaper?</a:t>
            </a:r>
          </a:p>
          <a:p>
            <a:pPr marL="0" indent="0">
              <a:buNone/>
            </a:pPr>
            <a:r>
              <a:rPr lang="en-US" dirty="0" smtClean="0"/>
              <a:t>1)Fred 2)Jane 3)Both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Ответ: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</a:t>
            </a:r>
            <a:r>
              <a:rPr lang="en-US" dirty="0" smtClean="0"/>
              <a:t>Who </a:t>
            </a:r>
            <a:r>
              <a:rPr lang="en-US" dirty="0"/>
              <a:t>sleeps badly after watching a horror </a:t>
            </a:r>
            <a:r>
              <a:rPr lang="en-US" dirty="0" smtClean="0"/>
              <a:t>film?</a:t>
            </a:r>
          </a:p>
          <a:p>
            <a:pPr marL="0" indent="0">
              <a:buNone/>
            </a:pPr>
            <a:r>
              <a:rPr lang="en-US" dirty="0" smtClean="0"/>
              <a:t>1)Fred 2)Jane 3)Both</a:t>
            </a:r>
          </a:p>
          <a:p>
            <a:pPr marL="0" indent="0">
              <a:buNone/>
            </a:pPr>
            <a:r>
              <a:rPr lang="ru-RU" dirty="0"/>
              <a:t>Ответ: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Who </a:t>
            </a:r>
            <a:r>
              <a:rPr lang="en-US" dirty="0"/>
              <a:t>sleeps badly after watching a horror film?</a:t>
            </a:r>
          </a:p>
          <a:p>
            <a:pPr marL="0" indent="0">
              <a:buNone/>
            </a:pPr>
            <a:r>
              <a:rPr lang="en-US" dirty="0" smtClean="0"/>
              <a:t>1)Fred 2)Jane 3)Both</a:t>
            </a:r>
          </a:p>
          <a:p>
            <a:pPr marL="0" indent="0">
              <a:buNone/>
            </a:pPr>
            <a:r>
              <a:rPr lang="ru-RU" dirty="0"/>
              <a:t>Ответ: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5Who </a:t>
            </a:r>
            <a:r>
              <a:rPr lang="en-US" dirty="0"/>
              <a:t>is going to the cinema tonight?</a:t>
            </a:r>
          </a:p>
          <a:p>
            <a:pPr marL="0" indent="0">
              <a:buNone/>
            </a:pPr>
            <a:r>
              <a:rPr lang="en-US" dirty="0" smtClean="0"/>
              <a:t>1)Fred 2)Jane 3)Neither</a:t>
            </a:r>
          </a:p>
          <a:p>
            <a:pPr marL="0" indent="0">
              <a:buNone/>
            </a:pPr>
            <a:r>
              <a:rPr lang="ru-RU" dirty="0"/>
              <a:t>Ответ: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329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Задание 6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96" y="764704"/>
            <a:ext cx="9118304" cy="604867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Рекомендуемое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на выполнение задания 6 по чтению – 15 минут.</a:t>
            </a:r>
          </a:p>
          <a:p>
            <a:pPr marL="0" indent="0" algn="just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Установите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между текстами A–E и рубриками 1–6. Занесите свои</a:t>
            </a:r>
          </a:p>
          <a:p>
            <a:pPr marL="0" indent="0" algn="just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в таблицу. Используйте каждую цифру только один раз. В задании одна</a:t>
            </a:r>
          </a:p>
          <a:p>
            <a:pPr marL="0" indent="0" algn="just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рубрика лишняя</a:t>
            </a:r>
          </a:p>
          <a:p>
            <a:pPr marL="0" indent="0" algn="just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.Weather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.Advice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.Famous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</a:p>
          <a:p>
            <a:pPr marL="0" indent="0" algn="just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.Hobbies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5.Geography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6.History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There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 few reasons why one should go to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Russiaduring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winter: it’s easier to get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tickets to the top ballets and operas, and there are no crowds at other tourist attractions.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visiting in winter should take along their warmest clothes: It’s bitterly cold (Moscow</a:t>
            </a:r>
          </a:p>
          <a:p>
            <a:pPr marL="0" indent="0" algn="just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as far north as southern Alaska) and quite dry. We recommend a long warm coat –the</a:t>
            </a:r>
          </a:p>
          <a:p>
            <a:pPr marL="0" indent="0" algn="just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you can afford.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Jamie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Oliver is a genius in the world of food. He is one of the world’s best-loved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televisio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personalities. Jamie has inspired millions of people to spend more time enjoying being in the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kitchen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and even start growing their own food! His programs have now been broadcast in</a:t>
            </a:r>
          </a:p>
          <a:p>
            <a:pPr marL="0" indent="0" algn="just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 50 countries, delivering delicious Jamie Oliver recipes to his fans.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London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famous for one of the mildest climates in the UK. However, Londoners are use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carrying both an umbrella and sunglasses to be prepared for any situation! The number of</a:t>
            </a:r>
          </a:p>
          <a:p>
            <a:pPr marL="0" indent="0" algn="just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rainy days there is fairly consistent throughout the year, with between 11 and 15 rainy days</a:t>
            </a:r>
          </a:p>
          <a:p>
            <a:pPr marL="0" indent="0" algn="just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month. Overall rainfall is highest in November and August and is lowest in March and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One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best things about cooking is that there are lots of different things you can do.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so many different areas you can go into. If you want, you can take up baking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cake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decorating. You can try your hand at creating dishes from specific countries; there are</a:t>
            </a:r>
          </a:p>
          <a:p>
            <a:pPr marL="0" indent="0" algn="just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many national cuisines. One thing’s for certain; you won’t get bored quickly.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Russians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always eaten vegetables, such as turnips, cabbage, radish, and cucumbers.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18th century, the potato began to play an ever more important role as one of the</a:t>
            </a:r>
          </a:p>
          <a:p>
            <a:pPr marL="0" indent="0" algn="just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loved ingredients in Russian dishes. At the beginning of the 19th century, Russia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cooks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started serving food with sauces in the manner that French cuisine had long been</a:t>
            </a:r>
          </a:p>
          <a:p>
            <a:pPr marL="0" indent="0" algn="just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famous for.</a:t>
            </a:r>
          </a:p>
          <a:p>
            <a:pPr marL="0" indent="0" algn="just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Ответ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078520"/>
              </p:ext>
            </p:extLst>
          </p:nvPr>
        </p:nvGraphicFramePr>
        <p:xfrm>
          <a:off x="899592" y="6165485"/>
          <a:ext cx="1656180" cy="53564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1236"/>
                <a:gridCol w="331236"/>
                <a:gridCol w="331236"/>
                <a:gridCol w="331236"/>
                <a:gridCol w="331236"/>
              </a:tblGrid>
              <a:tr h="227312"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A</a:t>
                      </a:r>
                      <a:endParaRPr lang="ru-RU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B</a:t>
                      </a:r>
                      <a:endParaRPr lang="ru-RU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C</a:t>
                      </a:r>
                      <a:endParaRPr lang="ru-RU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D</a:t>
                      </a:r>
                      <a:endParaRPr lang="ru-RU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E</a:t>
                      </a:r>
                      <a:endParaRPr lang="ru-RU" sz="1100" b="0" dirty="0"/>
                    </a:p>
                  </a:txBody>
                  <a:tcPr/>
                </a:tc>
              </a:tr>
              <a:tr h="276563">
                <a:tc>
                  <a:txBody>
                    <a:bodyPr/>
                    <a:lstStyle/>
                    <a:p>
                      <a:endParaRPr lang="ru-RU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907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</a:t>
            </a:r>
            <a:r>
              <a:rPr lang="ru-RU" dirty="0" smtClean="0"/>
              <a:t>адания</a:t>
            </a:r>
            <a:r>
              <a:rPr lang="en-US" dirty="0" smtClean="0"/>
              <a:t> 13-18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текст и заполните пропуски 13–18 словами, напечатанными в правой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колонке под цифрами 1–8. Каждое из этих слов может быть использовано только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раз. В ответе укажите цифры, под которыми значатся выбранные Вами слова.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слова в этом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1–8 лишние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341321"/>
              </p:ext>
            </p:extLst>
          </p:nvPr>
        </p:nvGraphicFramePr>
        <p:xfrm>
          <a:off x="323528" y="2924944"/>
          <a:ext cx="8712968" cy="237626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56484"/>
                <a:gridCol w="2497524"/>
                <a:gridCol w="1858960"/>
              </a:tblGrid>
              <a:tr h="2376264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Lake Baikal</a:t>
                      </a:r>
                    </a:p>
                    <a:p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Lake Baikal is the world’s oldest and deepest freshwater lake. It is</a:t>
                      </a:r>
                    </a:p>
                    <a:p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surrounded by rocky mountains, the tops of which are covered with</a:t>
                      </a:r>
                    </a:p>
                    <a:p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______. Its water is so 14 ______ that any object can be seen well</a:t>
                      </a:r>
                    </a:p>
                    <a:p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 the depth of 40 meters. It contains more water than the Great lakes</a:t>
                      </a:r>
                    </a:p>
                    <a:p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North America. The 15 ______ of Baikal’s water is close to that of</a:t>
                      </a:r>
                    </a:p>
                    <a:p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sea. It is similar dark blue or blue green. In winter this lake is</a:t>
                      </a:r>
                    </a:p>
                    <a:p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almost completely covered in ice. By the end of winter the ice is 1</a:t>
                      </a:r>
                    </a:p>
                    <a:p>
                      <a:r>
                        <a:rPr lang="en-US" sz="11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metre</a:t>
                      </a:r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thick. Two-thirds of its 1,700 species of plants and animals</a:t>
                      </a:r>
                    </a:p>
                    <a:p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don’t 16 ______ anywhere else in the world.</a:t>
                      </a:r>
                    </a:p>
                    <a:p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Baikal is one of the most beautiful lakes of the planet and one of</a:t>
                      </a:r>
                    </a:p>
                    <a:p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few that is still growing. Lake Baikal is a 17 ______ tourist</a:t>
                      </a:r>
                    </a:p>
                    <a:p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attraction. Millions of people come to 18 ______ their vacations there.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clear</a:t>
                      </a:r>
                    </a:p>
                    <a:p>
                      <a:r>
                        <a:rPr 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1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colour</a:t>
                      </a:r>
                      <a:endParaRPr lang="en-US" sz="12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dark</a:t>
                      </a:r>
                    </a:p>
                    <a:p>
                      <a:r>
                        <a:rPr 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enjoy</a:t>
                      </a:r>
                    </a:p>
                    <a:p>
                      <a:r>
                        <a:rPr 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exist</a:t>
                      </a:r>
                    </a:p>
                    <a:p>
                      <a:r>
                        <a:rPr 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popular</a:t>
                      </a:r>
                    </a:p>
                    <a:p>
                      <a:r>
                        <a:rPr 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see</a:t>
                      </a:r>
                    </a:p>
                    <a:p>
                      <a:r>
                        <a:rPr 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snow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566124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774083"/>
              </p:ext>
            </p:extLst>
          </p:nvPr>
        </p:nvGraphicFramePr>
        <p:xfrm>
          <a:off x="2123728" y="5517232"/>
          <a:ext cx="216024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40"/>
                <a:gridCol w="360040"/>
                <a:gridCol w="360040"/>
                <a:gridCol w="360040"/>
                <a:gridCol w="360040"/>
                <a:gridCol w="3600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18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499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Задания 7-12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Рекомендуемое время на выполнение лексико-грамматических</a:t>
            </a:r>
          </a:p>
          <a:p>
            <a:pPr marL="0" indent="0"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 7–18 – 15 минут.</a:t>
            </a:r>
          </a:p>
          <a:p>
            <a:pPr marL="0" indent="0"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приведённый ниже текст. Преобразуйте, если необходимо, слова,</a:t>
            </a:r>
          </a:p>
          <a:p>
            <a:pPr marL="0" indent="0"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напечатанные заглавными буквами в конце строк, обозначенных номерами 7–12, так,</a:t>
            </a:r>
          </a:p>
          <a:p>
            <a:pPr marL="0" indent="0"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они грамматически соответствовали содержанию текста. Заполните пропуски</a:t>
            </a:r>
          </a:p>
          <a:p>
            <a:pPr marL="0" indent="0"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полученными словами. Каждый пропуск соответствует отдельному заданию из группы</a:t>
            </a:r>
          </a:p>
          <a:p>
            <a:pPr marL="0" indent="0"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7–12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Twain</a:t>
            </a:r>
          </a:p>
          <a:p>
            <a:pPr marL="0" indent="0">
              <a:buNone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real name was Samuel Langhorne Clemens. However, he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marL="0" indent="0">
              <a:buNone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known by his pen name, Mark Twain.</a:t>
            </a:r>
          </a:p>
          <a:p>
            <a:pPr marL="0" indent="0">
              <a:buNone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Born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Florida,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Missouri,on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November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30,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1835,he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BRING</a:t>
            </a:r>
          </a:p>
          <a:p>
            <a:pPr marL="0" indent="0">
              <a:buNone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 up in a small sleepy town on the western bank of</a:t>
            </a:r>
          </a:p>
          <a:p>
            <a:pPr marL="0" indent="0">
              <a:buNone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Mississippi River.</a:t>
            </a:r>
          </a:p>
          <a:p>
            <a:pPr marL="0" indent="0">
              <a:buNone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1847 Sam’s father died and he had to go to work at the age of 12 as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LATE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printer’s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apprentice. __________________ he worked as a printer, a</a:t>
            </a:r>
          </a:p>
          <a:p>
            <a:pPr marL="0" indent="0">
              <a:buNone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steamboat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pilot, a silver miner and then he started writing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humorous sketches.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Nevada’s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leading newspaper printed several of his sketches and finally</a:t>
            </a:r>
          </a:p>
          <a:p>
            <a:pPr marL="0" indent="0">
              <a:buNone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offered __________________ a job as an editor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  HE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1863, he took the name Mark Twain. By doing it, Sam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Clemens                   BECOME</a:t>
            </a:r>
          </a:p>
          <a:p>
            <a:pPr marL="0" indent="0">
              <a:buNone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 a new personality, a famous writer.                                                </a:t>
            </a:r>
          </a:p>
          <a:p>
            <a:pPr marL="0" indent="0">
              <a:buNone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was not easy but he was a man who rose above tragedy to carry</a:t>
            </a:r>
          </a:p>
          <a:p>
            <a:pPr marL="0" indent="0">
              <a:buNone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on. The stories he wrote still delight millions of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                    CHILD   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156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Устная часть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i="1" dirty="0"/>
              <a:t>Imagine that you are preparing a project with your friend. You have found some</a:t>
            </a:r>
          </a:p>
          <a:p>
            <a:pPr marL="0" indent="0">
              <a:buNone/>
            </a:pPr>
            <a:r>
              <a:rPr lang="en-US" b="1" i="1" dirty="0"/>
              <a:t>interesting material for the presentation and you want to read this text to your</a:t>
            </a:r>
          </a:p>
          <a:p>
            <a:pPr marL="0" indent="0">
              <a:buNone/>
            </a:pPr>
            <a:r>
              <a:rPr lang="en-US" b="1" i="1" dirty="0"/>
              <a:t>friend. You have 2 minutes to read the text silently, then be ready to read it out</a:t>
            </a:r>
          </a:p>
          <a:p>
            <a:pPr marL="0" indent="0">
              <a:buNone/>
            </a:pPr>
            <a:r>
              <a:rPr lang="en-US" b="1" i="1" dirty="0"/>
              <a:t>aloud. You will not have more than 2 minutes to read it.</a:t>
            </a:r>
          </a:p>
          <a:p>
            <a:pPr marL="0" indent="0">
              <a:buNone/>
            </a:pPr>
            <a:r>
              <a:rPr lang="en-US" dirty="0"/>
              <a:t>The first maps were drawn by explorers to help them find their way home and</a:t>
            </a:r>
          </a:p>
          <a:p>
            <a:pPr marL="0" indent="0">
              <a:buNone/>
            </a:pPr>
            <a:r>
              <a:rPr lang="en-US" dirty="0"/>
              <a:t>show people where they had been. The maps showed the shape of the land,</a:t>
            </a:r>
          </a:p>
          <a:p>
            <a:pPr marL="0" indent="0">
              <a:buNone/>
            </a:pPr>
            <a:r>
              <a:rPr lang="en-US" dirty="0"/>
              <a:t>distances between places and special features such as caves and old trees.</a:t>
            </a:r>
          </a:p>
          <a:p>
            <a:pPr marL="0" indent="0">
              <a:buNone/>
            </a:pPr>
            <a:r>
              <a:rPr lang="en-US" dirty="0"/>
              <a:t>Nowadays, maps show the towns and villages, and the roads, railways, rivers and</a:t>
            </a:r>
          </a:p>
          <a:p>
            <a:pPr marL="0" indent="0">
              <a:buNone/>
            </a:pPr>
            <a:r>
              <a:rPr lang="en-US" dirty="0"/>
              <a:t>mountains. Symbols are used to show all the different things on a map and there is</a:t>
            </a:r>
          </a:p>
          <a:p>
            <a:pPr marL="0" indent="0">
              <a:buNone/>
            </a:pPr>
            <a:r>
              <a:rPr lang="en-US" dirty="0"/>
              <a:t>a key to explain what the symbols stand for.</a:t>
            </a:r>
          </a:p>
          <a:p>
            <a:pPr marL="0" indent="0">
              <a:buNone/>
            </a:pPr>
            <a:r>
              <a:rPr lang="en-US" dirty="0"/>
              <a:t>Over the centuries, people explored most of the Earth and put together the map of</a:t>
            </a:r>
          </a:p>
          <a:p>
            <a:pPr marL="0" indent="0">
              <a:buNone/>
            </a:pPr>
            <a:r>
              <a:rPr lang="en-US" dirty="0"/>
              <a:t>the world we use today. Maps of the world or large areas are often either</a:t>
            </a:r>
          </a:p>
          <a:p>
            <a:pPr marL="0" indent="0">
              <a:buNone/>
            </a:pPr>
            <a:r>
              <a:rPr lang="en-US" dirty="0"/>
              <a:t>“political” or “physical”. The political map shows territorial borders. The purpose</a:t>
            </a:r>
          </a:p>
          <a:p>
            <a:pPr marL="0" indent="0">
              <a:buNone/>
            </a:pPr>
            <a:r>
              <a:rPr lang="en-US" dirty="0"/>
              <a:t>of the physical map is to show features of geography such as mountains, soil type</a:t>
            </a:r>
          </a:p>
          <a:p>
            <a:pPr marL="0" indent="0">
              <a:buNone/>
            </a:pPr>
            <a:r>
              <a:rPr lang="en-US" dirty="0"/>
              <a:t>or land use including roads, railroads and buildings.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944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 descr="E:\впр\Рисунок5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2746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1614</Words>
  <Application>Microsoft Office PowerPoint</Application>
  <PresentationFormat>Экран (4:3)</PresentationFormat>
  <Paragraphs>281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Документы, определяющие содержание ВПР</vt:lpstr>
      <vt:lpstr>Задания 1-5</vt:lpstr>
      <vt:lpstr>Задание 6</vt:lpstr>
      <vt:lpstr>Задания 13-18</vt:lpstr>
      <vt:lpstr>Задания 7-12</vt:lpstr>
      <vt:lpstr>Устная часть </vt:lpstr>
      <vt:lpstr>Презентация PowerPoint</vt:lpstr>
      <vt:lpstr>Распределение заданий экзаменационной работы по содержанию и видам умений и навыков</vt:lpstr>
      <vt:lpstr>Презентация PowerPoint</vt:lpstr>
      <vt:lpstr>Распределение заданий по уровням сложности </vt:lpstr>
      <vt:lpstr>Рекомендуемая шкала перевода суммарного балла за выполнение ВПР по пятибалльной шкале в случае выполнения письменной и устной частей ВПР  </vt:lpstr>
      <vt:lpstr>Презентация PowerPoint</vt:lpstr>
      <vt:lpstr>Презентация PowerPoint</vt:lpstr>
      <vt:lpstr>Презентация PowerPoint</vt:lpstr>
      <vt:lpstr>Выполнение заданий  ОО (в % от числа участников)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DNA7 X86</cp:lastModifiedBy>
  <cp:revision>23</cp:revision>
  <dcterms:created xsi:type="dcterms:W3CDTF">2018-08-28T07:01:12Z</dcterms:created>
  <dcterms:modified xsi:type="dcterms:W3CDTF">2018-08-29T12:08:07Z</dcterms:modified>
</cp:coreProperties>
</file>