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1">
                <a:tint val="78000"/>
                <a:satMod val="220000"/>
                <a:alpha val="38000"/>
              </a:schemeClr>
            </a:gs>
            <a:gs pos="100000">
              <a:schemeClr val="bg1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Белый мрамор"/>
          <p:cNvSpPr>
            <a:spLocks noGrp="1" noChangeArrowheads="1"/>
          </p:cNvSpPr>
          <p:nvPr>
            <p:ph type="ctrTitle"/>
          </p:nvPr>
        </p:nvSpPr>
        <p:spPr>
          <a:xfrm>
            <a:off x="285720" y="1214422"/>
            <a:ext cx="8496300" cy="3000396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ru-RU" sz="6000" b="0" dirty="0" smtClean="0">
                <a:solidFill>
                  <a:srgbClr val="FF0000"/>
                </a:solidFill>
                <a:latin typeface="Times New Roman" pitchFamily="18" charset="0"/>
              </a:rPr>
              <a:t>Результаты  ЕГЭ </a:t>
            </a:r>
            <a:br>
              <a:rPr lang="ru-RU" sz="6000" b="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6000" b="0" dirty="0" smtClean="0">
                <a:solidFill>
                  <a:srgbClr val="FF0000"/>
                </a:solidFill>
                <a:latin typeface="Times New Roman" pitchFamily="18" charset="0"/>
              </a:rPr>
              <a:t>по </a:t>
            </a:r>
            <a:r>
              <a:rPr lang="ru-RU" sz="6000" b="0" dirty="0" smtClean="0">
                <a:solidFill>
                  <a:srgbClr val="FF0000"/>
                </a:solidFill>
                <a:latin typeface="Times New Roman" pitchFamily="18" charset="0"/>
              </a:rPr>
              <a:t>английскому языку 2014 г.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7924800" cy="164465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СРАВНЕНИЕ 100-БАЛЛЬНЫХ РЕЗУЛЬТАТОВ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ЕДИНОГО ГОСУДАРСТВЕННОГО ЭКЗАМЕНА (2012, 2013, 2014 гг.) В НИЖЕГОРОДСКОЙ ОБЛАСТИ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349500"/>
            <a:ext cx="7693025" cy="37242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2012г. – 0 </a:t>
            </a:r>
          </a:p>
          <a:p>
            <a:pPr algn="ctr" eaLnBrk="1" hangingPunct="1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2013г. – 18</a:t>
            </a:r>
          </a:p>
          <a:p>
            <a:pPr algn="ctr" eaLnBrk="1" hangingPunct="1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2014г. - 2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1285866"/>
          <a:ext cx="7715304" cy="5357846"/>
        </p:xfrm>
        <a:graphic>
          <a:graphicData uri="http://schemas.openxmlformats.org/drawingml/2006/table">
            <a:tbl>
              <a:tblPr/>
              <a:tblGrid>
                <a:gridCol w="1524210"/>
                <a:gridCol w="463529"/>
                <a:gridCol w="546913"/>
                <a:gridCol w="546913"/>
                <a:gridCol w="546913"/>
                <a:gridCol w="546913"/>
                <a:gridCol w="455243"/>
                <a:gridCol w="440741"/>
                <a:gridCol w="440224"/>
                <a:gridCol w="440741"/>
                <a:gridCol w="440741"/>
                <a:gridCol w="440741"/>
                <a:gridCol w="440741"/>
                <a:gridCol w="440741"/>
              </a:tblGrid>
              <a:tr h="54796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ОУ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Кол-во чел.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Сумма баллов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Макс.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Набравших макс.балл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Мин. балл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Набравших мин.балл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Не преодолели мин.порог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2014г.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2013г.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2012г.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Кол-во чел.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Кол-во чел.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Кол-во чел.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111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55,5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67,8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206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68,7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89,8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50,5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277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69,3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80,8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70,3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403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50,4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66,7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59,8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Ворсма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Ворсма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. Горбатов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1 р.п. Тумботино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№ 2 р.п. Тумботино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СОШ с. Таремское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Ясенецкая СОШ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ВСОШ № . Павлово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1231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55,95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77,6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66,2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01" marR="4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285728"/>
            <a:ext cx="77867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ЕГЭ по английскому языку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общеобразовательным учреждениям Павловского района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типичных ошибок выпускников при выполнении заданий ЕГЭ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показывают результаты ЕГЭ 2014 г., большинство испытуемых успешно справляются с этим заданием. В среднем около 70% учащихся достигают максимального результата. Однако в основе ошибок в разных заданиях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которые делают выпускники  лежит одна и та же тенденция: опираться в выборе ответа на услышанные слова, а не на понятый смысл высказываний.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типичных ошибок выпускников при выполнении заданий ЕГЭ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экзаменуемые неправильно определяют ключевые слова, соответствующие теме текста;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пренебрегают контекстом и дают ответ на тестовый вопрос, основываясь на значении отдельного слова; 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стараются найти в тексте лексику, использованную в вопросе, не пытаясь подобрать синонимы или синонимичные выражения к словам из текста;</a:t>
            </a:r>
          </a:p>
          <a:p>
            <a:pPr eaLnBrk="1" hangingPunct="1"/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7924800" cy="1571625"/>
          </a:xfrm>
        </p:spPr>
        <p:txBody>
          <a:bodyPr/>
          <a:lstStyle/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типичных ошибок выпускников при выполнении заданий ЕГЭ (лексика, грамматика)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011680"/>
            <a:ext cx="7239000" cy="4846320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По-прежнему трудными для учащихся остаются видовременные формы глаголов, употребление пассивного и активного залогов, употребление формы вспомогательного глагола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использование глагола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образования видовременных форм группы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Continuous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вариантов, включавших тестовые вопросы, контролирующие навык употребления форм глаголов группы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типичной ошибкой было неправильное употребление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типичных ошибок выпускников при выполнении заданий ЕГЭ (словообразование)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уровня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навыка употребления средств словообразования позволяет сделать следующие выводы:</a:t>
            </a:r>
          </a:p>
          <a:p>
            <a:pPr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типичными ошибками в данном задании являются: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образование от опорных слов однокоренных слов не той части речи, которая требуется по контексту (вместо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protective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proteced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protectly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заполнение пропуска опорным словом без его изменения;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употребление несуществующих слов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difficultness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вместо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difficulty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scientifics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вместо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scientists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неправильное написание слов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valueable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importent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написании личного письма 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типичными ошибками являются: 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7693025" cy="507209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неумение представить полный и точный ответ на запрашиваемую в письме информацию;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неумение ставить вопросы в соответствии с предложенной темой и/или недостаточное количество вопросов;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нарушение стиля личного письма (обращение, подпись, завершающая фраза);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отсутствие благодарности и/или ссылки на предыдущий контакт, надежды на последующий контакт;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ошибки в оформлении организации текста (отсутствие адреса и даты; указание фамилии в адресе; адрес написан не в правом верхнем углу; неправильное деление на абзацы; логические ошибки; обращение, завершающая фраза и подпись даны не на отдельных строчках);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несоблюдение требуемого объема (100–140 слов).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Письменное высказывание с элементами рассуждения «Мое мнение»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7693025" cy="4857784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подмена одного жанра письменного высказывания другим, а именно сочинение «Мое мнение» заменяется сочинением «За и против» либо личным письмом;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отход от темы и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топиковость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несоответствие стиля письменному высказыванию с элементами рассуждения;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несоответствие аргументации заявленному тезису (мнению);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повтор аргументации при высказывании своего и чужого мнений;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отсутствие развернутой аргументации;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неправильное формирование контраргументов;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выводы и рекомендации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7693025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работ выпускников 2014 г. показывает, что при выполнении заданий, проверяющих письменную речь, ошибки связаны со следующими причинами: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недостаточное владение уровнем коммуникативной компетенции иностранного языка в целом (предметные навыки и умения);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незнание и/или неумение пользоваться различными стратегиями извлечения информации из текста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знания, навыки и умения);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недостаточное владение компенсаторными навыками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предметные навыки);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недостаточно высокие уровни культурного кругозора и когнитивных способностей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личностные знания, навыки и умения);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неумение концентрировать внимание и преодолевать стресс (личностные умения и навыки).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Назначение ЕГЭ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Основной целью ЕГЭ по иностранным языкам является установление уровня освоения выпускниками требований Федерального компонента государственного стандарта среднего(полного) общего образования.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Объекты контроля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разделе 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понимание основного содержания прослушанного текста;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понимание в прослушанном тексте запрашиваемой информации;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полное понимание прослушанного текста.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разделе «Чтение»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понимание основного содержания текста;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Понимание структурно-смысловых связей текста;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Полное и точное понимание информации в тексте.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разделе «Грамматика и лексика»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7693025" cy="507209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объектов контроля выделяются знание языковых единиц и навыки их употребления в коммуникативно-значимом контексте: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распознавание и употребление в речи основных морфологических форм английского языка и различных грамматических структур;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знание основных способов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навыки их применения;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распознавание и употребление в речи изученных лексических единиц (с особым вниманием к лексической сочетаемости);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знание правил орфографии и навыки их применения.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7924800" cy="1716087"/>
          </a:xfrm>
          <a:prstGeom prst="roundRect">
            <a:avLst>
              <a:gd name="adj" fmla="val 50000"/>
            </a:avLst>
          </a:prstGeom>
        </p:spPr>
        <p:txBody>
          <a:bodyPr>
            <a:noAutofit/>
          </a:bodyPr>
          <a:lstStyle/>
          <a:p>
            <a:pPr algn="ctr" eaLnBrk="1" hangingPunct="1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Информация о количестве участников ЕГЭ в основные сроки (май-июнь 2014г.) по категориям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Общее количество участников ЕГЭ составило 1569 человек. Из них </a:t>
            </a:r>
          </a:p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выпускники текущего года 1497 человек, что составило 95,41%.</a:t>
            </a:r>
          </a:p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Выпускники прошлых лет 72 человек, что составило 4,59%.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200026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СООТНОШЕНИЕ СРЕДНЕГО БАЛЛА ВЫПУСКНИКОВ ТЕКУЩЕГО ГОДА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АДМИНИСТРАТИВНО-ТЕРРИТОРИАЛЬНЫМ ЕДИНИЦАМ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НИЖЕГОРОДСКОЙ ОБЛАСТИ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239000" cy="36696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Самый высокий средний балл: 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г. Шахунья - 76,10%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Саров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- 73,16%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Г. Дзержинск – 66,12%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Самый низкий средний балл в Сокольском районе 23.00%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7239000" cy="192882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Средний балл по английскому языку выпускников текущего года по результатам ЕГЭ В Нижегородской области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86058"/>
            <a:ext cx="7239000" cy="3669678"/>
          </a:xfrm>
        </p:spPr>
        <p:txBody>
          <a:bodyPr/>
          <a:lstStyle/>
          <a:p>
            <a:pPr algn="ctr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2011 – 61,30%</a:t>
            </a:r>
          </a:p>
          <a:p>
            <a:pPr algn="ctr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2012 – 57,75%</a:t>
            </a:r>
          </a:p>
          <a:p>
            <a:pPr algn="ctr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2013 - 75,78%</a:t>
            </a:r>
          </a:p>
          <a:p>
            <a:pPr algn="ctr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2014 - 62,54%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7239000" cy="1000132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Times New Roman" pitchFamily="18" charset="0"/>
              </a:rPr>
              <a:t>% участников ЕГЭ, не набравших минимального кол-ва баллов</a:t>
            </a:r>
          </a:p>
        </p:txBody>
      </p:sp>
      <p:graphicFrame>
        <p:nvGraphicFramePr>
          <p:cNvPr id="64540" name="Group 28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7693025" cy="4076446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1138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преодолели минимальный порог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(все участники ЕГЭ)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преодолели минимальный порог (выпускники текущего года)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 – 4,01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 – 2,99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– 0,64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 – 1,40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– 0,43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 – 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1132</Words>
  <PresentationFormat>Экран (4:3)</PresentationFormat>
  <Paragraphs>252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Результаты  ЕГЭ  по английскому языку 2014 г.</vt:lpstr>
      <vt:lpstr>Назначение ЕГЭ</vt:lpstr>
      <vt:lpstr>Объекты контроля</vt:lpstr>
      <vt:lpstr>В разделе «Чтение»</vt:lpstr>
      <vt:lpstr>В разделе «Грамматика и лексика»</vt:lpstr>
      <vt:lpstr>Информация о количестве участников ЕГЭ в основные сроки (май-июнь 2014г.) по категориям</vt:lpstr>
      <vt:lpstr>СООТНОШЕНИЕ СРЕДНЕГО БАЛЛА ВЫПУСКНИКОВ ТЕКУЩЕГО ГОДА ПО АДМИНИСТРАТИВНО-ТЕРРИТОРИАЛЬНЫМ ЕДИНИЦАМ НИЖЕГОРОДСКОЙ ОБЛАСТИ</vt:lpstr>
      <vt:lpstr>Средний балл по английскому языку выпускников текущего года по результатам ЕГЭ В Нижегородской области</vt:lpstr>
      <vt:lpstr>% участников ЕГЭ, не набравших минимального кол-ва баллов</vt:lpstr>
      <vt:lpstr>СРАВНЕНИЕ 100-БАЛЛЬНЫХ РЕЗУЛЬТАТОВ ЕДИНОГО ГОСУДАРСТВЕННОГО ЭКЗАМЕНА (2012, 2013, 2014 гг.) В НИЖЕГОРОДСКОЙ ОБЛАСТИ</vt:lpstr>
      <vt:lpstr>Слайд 11</vt:lpstr>
      <vt:lpstr>Анализ типичных ошибок выпускников при выполнении заданий ЕГЭ</vt:lpstr>
      <vt:lpstr>Анализ типичных ошибок выпускников при выполнении заданий ЕГЭ</vt:lpstr>
      <vt:lpstr>Анализ типичных ошибок выпускников при выполнении заданий ЕГЭ (лексика, грамматика)</vt:lpstr>
      <vt:lpstr>Анализ типичных ошибок выпускников при выполнении заданий ЕГЭ (словообразование)</vt:lpstr>
      <vt:lpstr>При написании личного письма наиболее типичными ошибками являются: </vt:lpstr>
      <vt:lpstr>Письменное высказывание с элементами рассуждения «Мое мнение»</vt:lpstr>
      <vt:lpstr>Общие выводы и 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ЕГЭ по английскому языку 2014 г.</dc:title>
  <dc:creator>PCHome</dc:creator>
  <cp:lastModifiedBy>PCHome</cp:lastModifiedBy>
  <cp:revision>5</cp:revision>
  <dcterms:created xsi:type="dcterms:W3CDTF">2014-11-04T10:46:27Z</dcterms:created>
  <dcterms:modified xsi:type="dcterms:W3CDTF">2014-11-04T11:15:53Z</dcterms:modified>
</cp:coreProperties>
</file>