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50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71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63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91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37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32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83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99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61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0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01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156B4-C43A-48B3-8435-CBFC649181CC}" type="datetimeFigureOut">
              <a:rPr lang="ru-RU" smtClean="0"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36EB-A7FD-471E-BE3A-C330873F2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76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4632" cy="3123778"/>
          </a:xfrm>
        </p:spPr>
        <p:txBody>
          <a:bodyPr>
            <a:normAutofit/>
          </a:bodyPr>
          <a:lstStyle/>
          <a:p>
            <a:r>
              <a:rPr lang="ru-RU" dirty="0" smtClean="0"/>
              <a:t>Конструирование рабочей программы по английскому языку. Трудности и противоречия.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3886200"/>
            <a:ext cx="4608512" cy="17526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Подготовила: учитель английского языка Варенова М. А.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563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620689"/>
            <a:ext cx="5932477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07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Создание  рабочей  программы  –  достаточно  сложный  процесс. 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Основные 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затруднения связаны: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С  </a:t>
            </a:r>
            <a:r>
              <a:rPr lang="ru-RU" dirty="0"/>
              <a:t>описанием  требований  к  уровню  подготовки  учащихся  через </a:t>
            </a:r>
            <a:r>
              <a:rPr lang="ru-RU" dirty="0" smtClean="0"/>
              <a:t>операционально </a:t>
            </a:r>
            <a:r>
              <a:rPr lang="ru-RU" dirty="0"/>
              <a:t>выраженные диагностичные цели-результаты обучения;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С необходимостью </a:t>
            </a:r>
            <a:r>
              <a:rPr lang="ru-RU" dirty="0"/>
              <a:t>пересмотра самого содержания; 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С разработкой  </a:t>
            </a:r>
            <a:r>
              <a:rPr lang="ru-RU" dirty="0"/>
              <a:t>контролирующих  материалов,  призванных  получить </a:t>
            </a:r>
            <a:r>
              <a:rPr lang="ru-RU" dirty="0" smtClean="0"/>
              <a:t>объективную  </a:t>
            </a:r>
            <a:r>
              <a:rPr lang="ru-RU" dirty="0"/>
              <a:t>информацию  о  сформированности  специальных  предметных  и общих учебных умений обучающихся. </a:t>
            </a:r>
          </a:p>
          <a:p>
            <a:pPr marL="0" indent="0" algn="just">
              <a:buNone/>
            </a:pPr>
            <a:r>
              <a:rPr lang="ru-RU" dirty="0" smtClean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390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08720"/>
            <a:ext cx="2095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70595"/>
            <a:ext cx="2857500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4146"/>
            <a:ext cx="2857500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558308"/>
            <a:ext cx="19050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9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515"/>
            <a:ext cx="8229600" cy="56463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 </a:t>
            </a:r>
            <a:r>
              <a:rPr lang="ru-RU" dirty="0">
                <a:solidFill>
                  <a:srgbClr val="7030A0"/>
                </a:solidFill>
              </a:rPr>
              <a:t>1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Выбрать  программу  по  учебному  курсу,  предмету,  дисциплине  (модулю) </a:t>
            </a:r>
            <a:r>
              <a:rPr lang="ru-RU" dirty="0" smtClean="0"/>
              <a:t>и  </a:t>
            </a:r>
            <a:r>
              <a:rPr lang="ru-RU" dirty="0"/>
              <a:t>соответствующий  ей  учебник  из  перечня, </a:t>
            </a:r>
            <a:r>
              <a:rPr lang="ru-RU" dirty="0" smtClean="0"/>
              <a:t>рекомендованного </a:t>
            </a:r>
            <a:r>
              <a:rPr lang="ru-RU" dirty="0" err="1" smtClean="0"/>
              <a:t>Минобрнауки</a:t>
            </a:r>
            <a:r>
              <a:rPr lang="ru-RU" dirty="0" smtClean="0"/>
              <a:t> </a:t>
            </a:r>
            <a:r>
              <a:rPr lang="ru-RU" dirty="0"/>
              <a:t>России.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</a:t>
            </a:r>
            <a:r>
              <a:rPr lang="ru-RU" dirty="0">
                <a:solidFill>
                  <a:srgbClr val="7030A0"/>
                </a:solidFill>
              </a:rPr>
              <a:t> 2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Сравнить  цели  изучения  учебного  курса  в  выбранной  авторской  учебной </a:t>
            </a:r>
            <a:r>
              <a:rPr lang="ru-RU" dirty="0" smtClean="0"/>
              <a:t>программе  </a:t>
            </a:r>
            <a:r>
              <a:rPr lang="ru-RU" dirty="0"/>
              <a:t>с  целями,  сформулированными  в  примерной  (типовой)  программе по  учебному  курсу  базисного  учебного  плана,  а  также  с  целями  и  задачами образовательной  программы  школы.  Убедиться,  что  выбранная  авторская  программа способствует реализации целей и задач образовательной программы и учебного плана ОУ.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Step</a:t>
            </a:r>
            <a:r>
              <a:rPr lang="ru-RU" dirty="0" smtClean="0">
                <a:solidFill>
                  <a:srgbClr val="7030A0"/>
                </a:solidFill>
              </a:rPr>
              <a:t> 3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Сопоставить  </a:t>
            </a:r>
            <a:r>
              <a:rPr lang="ru-RU" dirty="0"/>
              <a:t>требования  к  уровню  подготовки  выпускников  в  выбранной </a:t>
            </a:r>
            <a:r>
              <a:rPr lang="ru-RU" dirty="0" smtClean="0"/>
              <a:t>программе  </a:t>
            </a:r>
            <a:r>
              <a:rPr lang="ru-RU" dirty="0"/>
              <a:t>с  такими  же  требованиями,  прописанными  в  примерной  (типовой) </a:t>
            </a:r>
            <a:r>
              <a:rPr lang="ru-RU" dirty="0" smtClean="0"/>
              <a:t>программе</a:t>
            </a:r>
            <a:r>
              <a:rPr lang="ru-RU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916340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89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</a:t>
            </a:r>
            <a:r>
              <a:rPr lang="ru-RU" dirty="0">
                <a:solidFill>
                  <a:srgbClr val="7030A0"/>
                </a:solidFill>
              </a:rPr>
              <a:t> 4.</a:t>
            </a:r>
          </a:p>
          <a:p>
            <a:pPr marL="0" indent="0">
              <a:buNone/>
            </a:pPr>
            <a:r>
              <a:rPr lang="ru-RU" dirty="0"/>
              <a:t>Оформить  требования  к  уровню  подготовки  выпускников  через </a:t>
            </a:r>
            <a:r>
              <a:rPr lang="ru-RU" dirty="0" smtClean="0"/>
              <a:t>операционально </a:t>
            </a:r>
            <a:r>
              <a:rPr lang="ru-RU" dirty="0"/>
              <a:t>выраженные диагностичные цели-результаты обучения.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</a:t>
            </a:r>
            <a:r>
              <a:rPr lang="ru-RU" dirty="0">
                <a:solidFill>
                  <a:srgbClr val="7030A0"/>
                </a:solidFill>
              </a:rPr>
              <a:t> 5.</a:t>
            </a:r>
          </a:p>
          <a:p>
            <a:pPr marL="0" indent="0">
              <a:buNone/>
            </a:pPr>
            <a:r>
              <a:rPr lang="ru-RU" dirty="0"/>
              <a:t>Выделить и конкретизировать требования к уровню подготовки учащихся  из </a:t>
            </a:r>
            <a:r>
              <a:rPr lang="ru-RU" dirty="0" smtClean="0"/>
              <a:t>перечня  </a:t>
            </a:r>
            <a:r>
              <a:rPr lang="ru-RU" dirty="0"/>
              <a:t>умений,  прописанных  в  требованиях  к  уровню  </a:t>
            </a:r>
            <a:r>
              <a:rPr lang="ru-RU" dirty="0" smtClean="0"/>
              <a:t>подготовки выпускников</a:t>
            </a:r>
            <a:r>
              <a:rPr lang="ru-RU" dirty="0"/>
              <a:t>, согласно содержанию авторской программы.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 </a:t>
            </a:r>
            <a:r>
              <a:rPr lang="ru-RU" dirty="0">
                <a:solidFill>
                  <a:srgbClr val="7030A0"/>
                </a:solidFill>
              </a:rPr>
              <a:t>6.</a:t>
            </a:r>
          </a:p>
          <a:p>
            <a:pPr marL="0" indent="0">
              <a:buNone/>
            </a:pPr>
            <a:r>
              <a:rPr lang="ru-RU" dirty="0"/>
              <a:t>Сопоставить  содержание  выбранной  авторской  программы  с  содержанием примерной  (типовой)  программы.  Выделить  перечень  тем  и  отдельных вопросов, содержащихся в примерной (типовой) программе по учебному курсу базисного  учебного  плана,  но  не  включенных  в  авторскую  программу.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850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 </a:t>
            </a:r>
            <a:r>
              <a:rPr lang="ru-RU" dirty="0">
                <a:solidFill>
                  <a:srgbClr val="7030A0"/>
                </a:solidFill>
              </a:rPr>
              <a:t>7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Включить  (или  исключить)  в(из)  содержание(я)  рабочей  программы  разделы, темы,  вопросы,  которые  были  выделены  в  ходе  анализа  избыточного  и недостающего информационного материала двух программ (</a:t>
            </a:r>
            <a:r>
              <a:rPr lang="en-US" dirty="0"/>
              <a:t>Step</a:t>
            </a:r>
            <a:r>
              <a:rPr lang="ru-RU" dirty="0"/>
              <a:t> 6).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</a:t>
            </a:r>
            <a:r>
              <a:rPr lang="ru-RU" dirty="0">
                <a:solidFill>
                  <a:srgbClr val="7030A0"/>
                </a:solidFill>
              </a:rPr>
              <a:t> 8.</a:t>
            </a:r>
          </a:p>
          <a:p>
            <a:pPr marL="0" indent="0">
              <a:buNone/>
            </a:pPr>
            <a:r>
              <a:rPr lang="ru-RU" dirty="0"/>
              <a:t>Структурировать  содержание  учебного  материала  курса,  определив </a:t>
            </a:r>
            <a:r>
              <a:rPr lang="ru-RU" dirty="0" smtClean="0"/>
              <a:t>последовательность </a:t>
            </a:r>
            <a:r>
              <a:rPr lang="ru-RU" dirty="0"/>
              <a:t>тем и количество часов на изучение каждой из них.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</a:t>
            </a:r>
            <a:r>
              <a:rPr lang="ru-RU" dirty="0">
                <a:solidFill>
                  <a:srgbClr val="7030A0"/>
                </a:solidFill>
              </a:rPr>
              <a:t> 9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Определить  дополнительную  справочную  и  учебную  литературу, </a:t>
            </a:r>
            <a:r>
              <a:rPr lang="ru-RU" dirty="0" smtClean="0"/>
              <a:t>необходимые  </a:t>
            </a:r>
            <a:r>
              <a:rPr lang="ru-RU" dirty="0"/>
              <a:t>наглядные  пособия,  оборудование  и  приборы,  программы </a:t>
            </a:r>
            <a:r>
              <a:rPr lang="ru-RU" dirty="0" smtClean="0"/>
              <a:t>информационно-компьютерной </a:t>
            </a:r>
            <a:r>
              <a:rPr lang="ru-RU" dirty="0"/>
              <a:t>поддержки учебного процесса.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157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9766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</a:t>
            </a:r>
            <a:r>
              <a:rPr lang="ru-RU" dirty="0">
                <a:solidFill>
                  <a:srgbClr val="7030A0"/>
                </a:solidFill>
              </a:rPr>
              <a:t> 10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Создать  контролирующие  материалы:  выделить  перечень  проверяемых </a:t>
            </a:r>
            <a:r>
              <a:rPr lang="ru-RU" dirty="0" smtClean="0"/>
              <a:t>умений  </a:t>
            </a:r>
            <a:r>
              <a:rPr lang="ru-RU" dirty="0"/>
              <a:t>(кодификатор)  согласно  этапу  обучения  и  цели  контроля;  подобрать контролирующие  задания,  направленные  на  проверку  планируемых  умений; составить  схему  анализа  работы  в  контексте  поставленной  цели  контроля, которая позволит получить объективную информацию для коррекции учебного процесса.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Step </a:t>
            </a:r>
            <a:r>
              <a:rPr lang="ru-RU" dirty="0">
                <a:solidFill>
                  <a:srgbClr val="7030A0"/>
                </a:solidFill>
              </a:rPr>
              <a:t>11.</a:t>
            </a:r>
          </a:p>
          <a:p>
            <a:pPr marL="0" indent="0">
              <a:buNone/>
            </a:pPr>
            <a:r>
              <a:rPr lang="ru-RU" dirty="0"/>
              <a:t>Составить рабочую программу: оформить материалы согласно структуре 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3133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488832" cy="50405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0070C0"/>
                </a:solidFill>
              </a:rPr>
              <a:t>Как написать пояснительную записку ( не более 3 страниц)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Рабочая  </a:t>
            </a:r>
            <a:r>
              <a:rPr lang="ru-RU" dirty="0"/>
              <a:t>программа  по  ………….  для  учащихся  …….  класса  составлена  на  основе  …….. (программа:  название,  автор,  кем  рекомендована).  К  программе  прилагается  учебник ………….., а также методическое пособие …………….. под редакцией …………. Цель этого пособия …………….</a:t>
            </a:r>
          </a:p>
          <a:p>
            <a:pPr marL="0" indent="0">
              <a:buNone/>
            </a:pPr>
            <a:r>
              <a:rPr lang="ru-RU" b="1" dirty="0"/>
              <a:t>Цели и задачи изучения данного курса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Специфика данного курса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Место </a:t>
            </a:r>
            <a:r>
              <a:rPr lang="ru-RU" b="1" dirty="0"/>
              <a:t>данного курса в учебном плане ОУ</a:t>
            </a:r>
            <a:r>
              <a:rPr lang="ru-RU" dirty="0"/>
              <a:t>  с указанием количества часов на его изучение по федеральному, региональному или школьному компонентам учебного плана. Интегрированный курс федерального или школьного компонента.</a:t>
            </a:r>
          </a:p>
          <a:p>
            <a:pPr marL="0" indent="0">
              <a:buNone/>
            </a:pPr>
            <a:r>
              <a:rPr lang="ru-RU" b="1" dirty="0"/>
              <a:t>Обоснование особенностей изучения данного курса</a:t>
            </a:r>
            <a:r>
              <a:rPr lang="ru-RU" dirty="0"/>
              <a:t>  </a:t>
            </a:r>
            <a:r>
              <a:rPr lang="ru-RU" b="1" dirty="0" smtClean="0"/>
              <a:t>Соотношение  </a:t>
            </a:r>
            <a:r>
              <a:rPr lang="ru-RU" b="1" dirty="0"/>
              <a:t>содержания  программы  и  обязательного  минимума  содержания </a:t>
            </a:r>
            <a:r>
              <a:rPr lang="ru-RU" dirty="0"/>
              <a:t>образования  (соответствует,  превышает,  имеет  большую  практическую  </a:t>
            </a:r>
            <a:r>
              <a:rPr lang="ru-RU" dirty="0" smtClean="0"/>
              <a:t>направленность, </a:t>
            </a:r>
            <a:r>
              <a:rPr lang="ru-RU" dirty="0"/>
              <a:t>включает региональный компонент и т.п.).</a:t>
            </a:r>
          </a:p>
        </p:txBody>
      </p:sp>
    </p:spTree>
    <p:extLst>
      <p:ext uri="{BB962C8B-B14F-4D97-AF65-F5344CB8AC3E}">
        <p14:creationId xmlns:p14="http://schemas.microsoft.com/office/powerpoint/2010/main" val="214854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04656"/>
          </a:xfrm>
        </p:spPr>
        <p:txBody>
          <a:bodyPr/>
          <a:lstStyle/>
          <a:p>
            <a:r>
              <a:rPr lang="ru-RU" b="1" dirty="0"/>
              <a:t>Формы  и  методы  работы</a:t>
            </a:r>
            <a:r>
              <a:rPr lang="ru-RU" dirty="0"/>
              <a:t>,  определение  образовательных  технологий,  используемых педагогом в процессе реализации данной программы</a:t>
            </a:r>
          </a:p>
          <a:p>
            <a:r>
              <a:rPr lang="ru-RU" b="1" dirty="0"/>
              <a:t>Формы и методы контроля</a:t>
            </a:r>
            <a:endParaRPr lang="ru-RU" dirty="0"/>
          </a:p>
          <a:p>
            <a:r>
              <a:rPr lang="ru-RU" b="1" dirty="0" smtClean="0"/>
              <a:t>Прогнозируемые  </a:t>
            </a:r>
            <a:r>
              <a:rPr lang="ru-RU" b="1" dirty="0"/>
              <a:t>результаты</a:t>
            </a:r>
            <a:r>
              <a:rPr lang="ru-RU" dirty="0"/>
              <a:t>  (что  должен  знать  и  уметь  каждый  учащийся  в  результате изучения программы).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268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</TotalTime>
  <Words>564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Конструирование рабочей программы по английскому языку. Трудности и противоречия.</vt:lpstr>
      <vt:lpstr>Создание  рабочей  программы  –  достаточно  сложный  процесс.   Основные  затруднения связаны: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написать пояснительную записку ( не более 3 страниц) </vt:lpstr>
      <vt:lpstr>Презентация PowerPoint</vt:lpstr>
      <vt:lpstr>Презентация PowerPoint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Конструирование рабочей программы по английскому языку</dc:title>
  <dc:creator>Пользователь Windows</dc:creator>
  <cp:lastModifiedBy>Пользователь Windows</cp:lastModifiedBy>
  <cp:revision>10</cp:revision>
  <dcterms:created xsi:type="dcterms:W3CDTF">2015-03-26T06:50:39Z</dcterms:created>
  <dcterms:modified xsi:type="dcterms:W3CDTF">2015-03-26T16:09:43Z</dcterms:modified>
</cp:coreProperties>
</file>