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7" r:id="rId12"/>
    <p:sldId id="265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72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27.08.2015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365104"/>
            <a:ext cx="8280920" cy="1872208"/>
          </a:xfrm>
        </p:spPr>
        <p:txBody>
          <a:bodyPr>
            <a:normAutofit fontScale="85000" lnSpcReduction="20000"/>
          </a:bodyPr>
          <a:lstStyle/>
          <a:p>
            <a:pPr algn="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английского языка</a:t>
            </a:r>
          </a:p>
          <a:p>
            <a:pPr algn="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СШ г. Горбатов</a:t>
            </a:r>
          </a:p>
          <a:p>
            <a:pPr algn="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Лукошина Е.А</a:t>
            </a:r>
            <a:r>
              <a:rPr lang="ru-RU" i="1" dirty="0" smtClean="0"/>
              <a:t>.</a:t>
            </a:r>
          </a:p>
          <a:p>
            <a:pPr algn="r"/>
            <a:endParaRPr lang="ru-RU" dirty="0" smtClean="0"/>
          </a:p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76672"/>
            <a:ext cx="8229600" cy="2499283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Системно–деятельностный  подход при  реализации ФГОС основного общего образования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098" name="Picture 2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2555776" cy="10739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648815" cy="836712"/>
          </a:xfrm>
          <a:prstGeom prst="rect">
            <a:avLst/>
          </a:prstGeom>
          <a:noFill/>
        </p:spPr>
      </p:pic>
      <p:pic>
        <p:nvPicPr>
          <p:cNvPr id="3074" name="Picture 2" descr="D:\Documents and Settings\Admin\Рабочий стол\img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school14pal.ucoz.ru/1/ris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2500298" cy="1236289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Системно-деятельностный подход  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основного общего образования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2809888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обучении как основа реализации ФГОС позволяет развивать мышление через обучение деятельности (самоопределение, самореализация, рефлексия), формировать систему культурных ценностей и ее проявлений в личностных качествах, формировать целостную картину мира, адекватную современному уровню научного знания.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1628800"/>
            <a:ext cx="6120680" cy="2800767"/>
          </a:xfrm>
          <a:prstGeom prst="rect">
            <a:avLst/>
          </a:prstGeom>
          <a:noFill/>
          <a:effectLst>
            <a:outerShdw blurRad="444500" dist="63500" dir="7500000" sx="122000" sy="122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8800" b="1" i="1" kern="10" dirty="0" smtClean="0">
                <a:ln w="254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25724" dir="2700000" algn="ctr" rotWithShape="0">
                    <a:srgbClr val="000000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b="1" i="1" kern="10" dirty="0">
              <a:ln w="25400">
                <a:solidFill>
                  <a:schemeClr val="tx1"/>
                </a:solidFill>
                <a:round/>
                <a:headEnd/>
                <a:tailEnd/>
              </a:ln>
              <a:effectLst>
                <a:outerShdw dist="125724" dir="2700000" algn="ctr" rotWithShape="0">
                  <a:srgbClr val="000000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Documents and Settings\Admin\Рабочий стол\0006-006-Fgo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505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35696" cy="93154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Системно-деятельностный подход -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организация учебного процесса, в котором главное место отводится активной и разносторонней, в максимальной степени самостоятельной познавательной деятельности обучающегося.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Oval 6"/>
          <p:cNvSpPr>
            <a:spLocks noChangeArrowheads="1"/>
          </p:cNvSpPr>
          <p:nvPr/>
        </p:nvSpPr>
        <p:spPr bwMode="auto">
          <a:xfrm>
            <a:off x="683569" y="4581128"/>
            <a:ext cx="3672408" cy="1728192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ru-RU" sz="4400" b="1" dirty="0"/>
              <a:t>Меня учат</a:t>
            </a:r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323528" y="4509120"/>
            <a:ext cx="4680521" cy="1584175"/>
          </a:xfrm>
          <a:prstGeom prst="line">
            <a:avLst/>
          </a:prstGeom>
          <a:noFill/>
          <a:ln w="79375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 flipV="1">
            <a:off x="323528" y="4293095"/>
            <a:ext cx="4608512" cy="2160239"/>
          </a:xfrm>
          <a:prstGeom prst="line">
            <a:avLst/>
          </a:prstGeom>
          <a:noFill/>
          <a:ln w="79375">
            <a:solidFill>
              <a:srgbClr val="FF0000"/>
            </a:solidFill>
            <a:round/>
            <a:headEnd/>
            <a:tailEnd/>
          </a:ln>
        </p:spPr>
        <p:txBody>
          <a:bodyPr wrap="none"/>
          <a:lstStyle/>
          <a:p>
            <a:endParaRPr lang="ru-RU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148064" y="4293096"/>
            <a:ext cx="3600400" cy="2016223"/>
          </a:xfrm>
          <a:prstGeom prst="ellipse">
            <a:avLst/>
          </a:prstGeom>
          <a:gradFill rotWithShape="1">
            <a:gsLst>
              <a:gs pos="0">
                <a:srgbClr val="ECD73A"/>
              </a:gs>
              <a:gs pos="100000">
                <a:srgbClr val="6D631B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5400" b="1" dirty="0">
                <a:solidFill>
                  <a:srgbClr val="CC0000"/>
                </a:solidFill>
              </a:rPr>
              <a:t>Я учусь!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1259632" cy="83671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деятельностного подхода -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   воспитание личности ребенка как </a:t>
            </a:r>
            <a:r>
              <a:rPr lang="ru-RU" b="1" i="1" dirty="0" smtClean="0"/>
              <a:t>субъекта</a:t>
            </a:r>
            <a:r>
              <a:rPr lang="ru-RU" dirty="0" smtClean="0"/>
              <a:t> жизнедеятельности. </a:t>
            </a:r>
          </a:p>
          <a:p>
            <a:pPr algn="just">
              <a:buNone/>
            </a:pPr>
            <a:r>
              <a:rPr lang="ru-RU" b="1" i="1" dirty="0" smtClean="0"/>
              <a:t>Субъект</a:t>
            </a:r>
            <a:r>
              <a:rPr lang="ru-RU" dirty="0" smtClean="0"/>
              <a:t> –  хозяин своей деятельности, своей жизни. </a:t>
            </a:r>
          </a:p>
          <a:p>
            <a:pPr algn="just">
              <a:buNone/>
            </a:pPr>
            <a:r>
              <a:rPr lang="ru-RU" b="1" i="1" dirty="0" smtClean="0"/>
              <a:t>Он:</a:t>
            </a:r>
            <a:r>
              <a:rPr lang="ru-RU" dirty="0" smtClean="0"/>
              <a:t> </a:t>
            </a:r>
          </a:p>
          <a:p>
            <a:pPr algn="just">
              <a:buNone/>
            </a:pPr>
            <a:r>
              <a:rPr lang="ru-RU" dirty="0" smtClean="0"/>
              <a:t>- ставит цели, </a:t>
            </a:r>
          </a:p>
          <a:p>
            <a:pPr algn="just">
              <a:buNone/>
            </a:pPr>
            <a:r>
              <a:rPr lang="ru-RU" dirty="0" smtClean="0"/>
              <a:t>- решает задачи, </a:t>
            </a:r>
          </a:p>
          <a:p>
            <a:pPr algn="just">
              <a:buNone/>
            </a:pPr>
            <a:r>
              <a:rPr lang="ru-RU" dirty="0" smtClean="0"/>
              <a:t>- отвечает за результаты. </a:t>
            </a:r>
          </a:p>
          <a:p>
            <a:pPr algn="just">
              <a:buNone/>
            </a:pPr>
            <a:r>
              <a:rPr lang="ru-RU" b="1" i="1" dirty="0" smtClean="0"/>
              <a:t>Главное средство субъекта </a:t>
            </a:r>
            <a:r>
              <a:rPr lang="ru-RU" dirty="0" smtClean="0"/>
              <a:t>– умение учиться, т.е. учить себя.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Реализация технологии деятельностного метода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AutoShape 12"/>
          <p:cNvSpPr>
            <a:spLocks noGrp="1" noChangeArrowheads="1"/>
          </p:cNvSpPr>
          <p:nvPr>
            <p:ph sz="quarter" idx="1"/>
          </p:nvPr>
        </p:nvSpPr>
        <p:spPr bwMode="gray">
          <a:xfrm>
            <a:off x="914400" y="1700808"/>
            <a:ext cx="3729608" cy="3816424"/>
          </a:xfrm>
          <a:custGeom>
            <a:avLst/>
            <a:gdLst>
              <a:gd name="T0" fmla="*/ 340234363 w 21600"/>
              <a:gd name="T1" fmla="*/ 0 h 21600"/>
              <a:gd name="T2" fmla="*/ 99644536 w 21600"/>
              <a:gd name="T3" fmla="*/ 99644510 h 21600"/>
              <a:gd name="T4" fmla="*/ 0 w 21600"/>
              <a:gd name="T5" fmla="*/ 340234274 h 21600"/>
              <a:gd name="T6" fmla="*/ 99644536 w 21600"/>
              <a:gd name="T7" fmla="*/ 580823905 h 21600"/>
              <a:gd name="T8" fmla="*/ 340234363 w 21600"/>
              <a:gd name="T9" fmla="*/ 680468193 h 21600"/>
              <a:gd name="T10" fmla="*/ 580824057 w 21600"/>
              <a:gd name="T11" fmla="*/ 580823905 h 21600"/>
              <a:gd name="T12" fmla="*/ 680468371 w 21600"/>
              <a:gd name="T13" fmla="*/ 340234274 h 21600"/>
              <a:gd name="T14" fmla="*/ 580824057 w 21600"/>
              <a:gd name="T15" fmla="*/ 99644510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rgbClr val="FFCCCC"/>
              </a:gs>
              <a:gs pos="50000">
                <a:srgbClr val="D5D2D1"/>
              </a:gs>
              <a:gs pos="100000">
                <a:srgbClr val="FFCCCC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5" name="Oval 11"/>
          <p:cNvSpPr>
            <a:spLocks noChangeArrowheads="1"/>
          </p:cNvSpPr>
          <p:nvPr/>
        </p:nvSpPr>
        <p:spPr bwMode="gray">
          <a:xfrm>
            <a:off x="1187624" y="1988840"/>
            <a:ext cx="3200400" cy="3240360"/>
          </a:xfrm>
          <a:prstGeom prst="ellipse">
            <a:avLst/>
          </a:prstGeom>
          <a:gradFill rotWithShape="1">
            <a:gsLst>
              <a:gs pos="0">
                <a:srgbClr val="FFCCCC"/>
              </a:gs>
              <a:gs pos="100000">
                <a:srgbClr val="A50021"/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дидактических </a:t>
            </a:r>
          </a:p>
          <a:p>
            <a:pPr algn="ctr">
              <a:defRPr/>
            </a:pPr>
            <a:r>
              <a:rPr lang="ru-RU" sz="32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принципов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AutoShape 13"/>
          <p:cNvSpPr>
            <a:spLocks noChangeArrowheads="1"/>
          </p:cNvSpPr>
          <p:nvPr/>
        </p:nvSpPr>
        <p:spPr bwMode="gray">
          <a:xfrm>
            <a:off x="5148064" y="1330325"/>
            <a:ext cx="3528392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деятельности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AutoShape 14"/>
          <p:cNvSpPr>
            <a:spLocks noChangeArrowheads="1"/>
          </p:cNvSpPr>
          <p:nvPr/>
        </p:nvSpPr>
        <p:spPr bwMode="gray">
          <a:xfrm>
            <a:off x="5220072" y="2039938"/>
            <a:ext cx="3528392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непрерывности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gray">
          <a:xfrm>
            <a:off x="5220072" y="2708920"/>
            <a:ext cx="3456384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целостности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AutoShape 16"/>
          <p:cNvSpPr>
            <a:spLocks noChangeArrowheads="1"/>
          </p:cNvSpPr>
          <p:nvPr/>
        </p:nvSpPr>
        <p:spPr bwMode="gray">
          <a:xfrm>
            <a:off x="5220072" y="3455988"/>
            <a:ext cx="3528392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минимакса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0" name="AutoShape 17"/>
          <p:cNvSpPr>
            <a:spLocks noChangeArrowheads="1"/>
          </p:cNvSpPr>
          <p:nvPr/>
        </p:nvSpPr>
        <p:spPr bwMode="gray">
          <a:xfrm>
            <a:off x="5148064" y="4149080"/>
            <a:ext cx="3600400" cy="5635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психологической </a:t>
            </a:r>
          </a:p>
          <a:p>
            <a:r>
              <a:rPr lang="ru-RU" b="1" dirty="0">
                <a:solidFill>
                  <a:schemeClr val="bg1"/>
                </a:solidFill>
              </a:rPr>
              <a:t>комфортности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1" name="AutoShape 16"/>
          <p:cNvSpPr>
            <a:spLocks noChangeArrowheads="1"/>
          </p:cNvSpPr>
          <p:nvPr/>
        </p:nvSpPr>
        <p:spPr bwMode="gray">
          <a:xfrm>
            <a:off x="5148064" y="4906963"/>
            <a:ext cx="3528392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вариативности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2" name="AutoShape 17"/>
          <p:cNvSpPr>
            <a:spLocks noChangeArrowheads="1"/>
          </p:cNvSpPr>
          <p:nvPr/>
        </p:nvSpPr>
        <p:spPr bwMode="gray">
          <a:xfrm>
            <a:off x="5148064" y="5607050"/>
            <a:ext cx="3600400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rgbClr val="808080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b="1" dirty="0">
                <a:solidFill>
                  <a:schemeClr val="bg1"/>
                </a:solidFill>
              </a:rPr>
              <a:t>Принцип творчества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13" name="Picture 3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907704" cy="9680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365019" cy="692696"/>
          </a:xfrm>
          <a:prstGeom prst="rect">
            <a:avLst/>
          </a:prstGeom>
          <a:noFill/>
        </p:spPr>
      </p:pic>
      <p:sp>
        <p:nvSpPr>
          <p:cNvPr id="2" name="AutoShape 6"/>
          <p:cNvSpPr txBox="1">
            <a:spLocks noChangeArrowheads="1"/>
          </p:cNvSpPr>
          <p:nvPr/>
        </p:nvSpPr>
        <p:spPr bwMode="gray">
          <a:xfrm>
            <a:off x="914400" y="274638"/>
            <a:ext cx="7772400" cy="922114"/>
          </a:xfrm>
          <a:prstGeom prst="roundRect">
            <a:avLst>
              <a:gd name="adj" fmla="val 49106"/>
            </a:avLst>
          </a:prstGeom>
          <a:solidFill>
            <a:srgbClr val="A50021"/>
          </a:solidFill>
          <a:ln w="28575">
            <a:solidFill>
              <a:schemeClr val="bg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normAutofit fontScale="97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Системно-деятельностный подход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AutoShape 9"/>
          <p:cNvSpPr txBox="1">
            <a:spLocks noChangeArrowheads="1"/>
          </p:cNvSpPr>
          <p:nvPr/>
        </p:nvSpPr>
        <p:spPr bwMode="auto">
          <a:xfrm>
            <a:off x="545432" y="1268761"/>
            <a:ext cx="8059016" cy="1584176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Основной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результат – развитие личности ребенка</a:t>
            </a:r>
          </a:p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на основе  универсальных </a:t>
            </a: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учебных действий</a:t>
            </a:r>
            <a:endParaRPr kumimoji="0" lang="ru-RU" sz="2400" b="1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r>
              <a:rPr lang="ru-RU" sz="23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формирование универсальных способов действий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395536" y="2924944"/>
            <a:ext cx="8430964" cy="864096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gradFill rotWithShape="1">
            <a:gsLst>
              <a:gs pos="0">
                <a:srgbClr val="B2B2B2"/>
              </a:gs>
              <a:gs pos="50000">
                <a:srgbClr val="FFFFCC"/>
              </a:gs>
              <a:gs pos="100000">
                <a:srgbClr val="B2B2B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/>
          <a:p>
            <a:pPr algn="ctr" eaLnBrk="0" hangingPunct="0"/>
            <a:r>
              <a:rPr lang="ru-RU" b="1" dirty="0">
                <a:solidFill>
                  <a:srgbClr val="C00000"/>
                </a:solidFill>
              </a:rPr>
              <a:t>Вектор смещения акцентов нового стандарта</a:t>
            </a:r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107950" y="3933825"/>
            <a:ext cx="2339975" cy="2339975"/>
          </a:xfrm>
          <a:prstGeom prst="ellipse">
            <a:avLst/>
          </a:prstGeom>
          <a:gradFill rotWithShape="1">
            <a:gsLst>
              <a:gs pos="0">
                <a:srgbClr val="CCFFFF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i="1" dirty="0">
                <a:solidFill>
                  <a:srgbClr val="003300"/>
                </a:solidFill>
                <a:latin typeface="Tahoma" pitchFamily="34" charset="0"/>
              </a:rPr>
              <a:t>Чему учить?</a:t>
            </a:r>
          </a:p>
          <a:p>
            <a:pPr algn="ctr">
              <a:defRPr/>
            </a:pPr>
            <a:endParaRPr lang="ru-RU" sz="2400" b="1" i="1" dirty="0">
              <a:latin typeface="Tahoma" pitchFamily="34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обновление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содержания</a:t>
            </a:r>
          </a:p>
          <a:p>
            <a:pPr algn="ctr">
              <a:defRPr/>
            </a:pPr>
            <a:endParaRPr lang="ru-RU" sz="800" b="1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3347864" y="4005064"/>
            <a:ext cx="2339975" cy="2339975"/>
          </a:xfrm>
          <a:prstGeom prst="ellipse">
            <a:avLst/>
          </a:prstGeom>
          <a:gradFill rotWithShape="1">
            <a:gsLst>
              <a:gs pos="0">
                <a:srgbClr val="FF3300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ru-RU" sz="2400" b="1" i="1" dirty="0">
                <a:solidFill>
                  <a:srgbClr val="A50021"/>
                </a:solidFill>
                <a:latin typeface="Tahoma" pitchFamily="34" charset="0"/>
              </a:rPr>
              <a:t>Ради чего</a:t>
            </a:r>
          </a:p>
          <a:p>
            <a:pPr algn="ctr">
              <a:defRPr/>
            </a:pPr>
            <a:r>
              <a:rPr lang="ru-RU" sz="2400" b="1" i="1" dirty="0">
                <a:solidFill>
                  <a:srgbClr val="A50021"/>
                </a:solidFill>
                <a:latin typeface="Tahoma" pitchFamily="34" charset="0"/>
              </a:rPr>
              <a:t>учить?</a:t>
            </a:r>
          </a:p>
          <a:p>
            <a:pPr algn="ctr">
              <a:defRPr/>
            </a:pPr>
            <a:endParaRPr lang="ru-RU" b="1" i="1" dirty="0">
              <a:latin typeface="Tahoma" pitchFamily="34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ценности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образования</a:t>
            </a:r>
          </a:p>
          <a:p>
            <a:pPr algn="ctr">
              <a:defRPr/>
            </a:pPr>
            <a:endParaRPr lang="ru-RU" sz="8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6443663" y="3968750"/>
            <a:ext cx="2339975" cy="2339975"/>
          </a:xfrm>
          <a:prstGeom prst="ellipse">
            <a:avLst/>
          </a:prstGeom>
          <a:gradFill rotWithShape="1">
            <a:gsLst>
              <a:gs pos="0">
                <a:srgbClr val="FFFF99"/>
              </a:gs>
              <a:gs pos="100000">
                <a:srgbClr val="FFFFFF"/>
              </a:gs>
            </a:gsLst>
            <a:path path="shape">
              <a:fillToRect l="50000" t="50000" r="50000" b="50000"/>
            </a:path>
          </a:gradFill>
          <a:ln w="14351" algn="ctr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400" b="1" i="1" dirty="0">
                <a:solidFill>
                  <a:srgbClr val="CC6600"/>
                </a:solidFill>
                <a:latin typeface="Tahoma" pitchFamily="34" charset="0"/>
              </a:rPr>
              <a:t>Как учить?</a:t>
            </a:r>
          </a:p>
          <a:p>
            <a:pPr algn="ctr"/>
            <a:endParaRPr lang="ru-RU" sz="1000" b="1" i="1" dirty="0">
              <a:latin typeface="Tahoma" pitchFamily="34" charset="0"/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</a:rPr>
              <a:t>обновление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</a:rPr>
              <a:t>средств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Tahoma" pitchFamily="34" charset="0"/>
              </a:rPr>
              <a:t>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6" grpId="0" animBg="1"/>
      <p:bldP spid="7" grpId="0" animBg="1"/>
      <p:bldP spid="8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395536" y="188640"/>
            <a:ext cx="8509000" cy="66675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1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 </a:t>
            </a:r>
            <a:r>
              <a:rPr kumimoji="0" lang="ru-RU" sz="3200" i="1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Деятельностный</a:t>
            </a:r>
            <a:r>
              <a:rPr kumimoji="0" lang="ru-RU" sz="320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 подход   на  уроках </a:t>
            </a:r>
            <a:endParaRPr kumimoji="0" lang="en-US" sz="320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" name="Picture 2" descr="C:\Users\Админ\Pictures\Лицейские фотографии\2011-2012\Дети Палыча\DSC0042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91275" y="1109663"/>
            <a:ext cx="223678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699792" y="1988840"/>
            <a:ext cx="3456384" cy="3096344"/>
            <a:chOff x="1824" y="633"/>
            <a:chExt cx="2834" cy="2849"/>
          </a:xfrm>
        </p:grpSpPr>
        <p:sp>
          <p:nvSpPr>
            <p:cNvPr id="6" name="Puzzle3"/>
            <p:cNvSpPr>
              <a:spLocks noEditPoints="1" noChangeArrowheads="1"/>
            </p:cNvSpPr>
            <p:nvPr/>
          </p:nvSpPr>
          <p:spPr bwMode="gray">
            <a:xfrm>
              <a:off x="3204" y="633"/>
              <a:ext cx="1114" cy="1514"/>
            </a:xfrm>
            <a:custGeom>
              <a:avLst/>
              <a:gdLst>
                <a:gd name="T0" fmla="*/ 10391 w 21600"/>
                <a:gd name="T1" fmla="*/ 15806 h 21600"/>
                <a:gd name="T2" fmla="*/ 20551 w 21600"/>
                <a:gd name="T3" fmla="*/ 21088 h 21600"/>
                <a:gd name="T4" fmla="*/ 13180 w 21600"/>
                <a:gd name="T5" fmla="*/ 13801 h 21600"/>
                <a:gd name="T6" fmla="*/ 20551 w 21600"/>
                <a:gd name="T7" fmla="*/ 7025 h 21600"/>
                <a:gd name="T8" fmla="*/ 10500 w 21600"/>
                <a:gd name="T9" fmla="*/ 52 h 21600"/>
                <a:gd name="T10" fmla="*/ 692 w 21600"/>
                <a:gd name="T11" fmla="*/ 6802 h 21600"/>
                <a:gd name="T12" fmla="*/ 8064 w 21600"/>
                <a:gd name="T13" fmla="*/ 13526 h 21600"/>
                <a:gd name="T14" fmla="*/ 692 w 21600"/>
                <a:gd name="T15" fmla="*/ 21088 h 21600"/>
                <a:gd name="T16" fmla="*/ 2273 w 21600"/>
                <a:gd name="T17" fmla="*/ 7719 h 21600"/>
                <a:gd name="T18" fmla="*/ 19149 w 21600"/>
                <a:gd name="T19" fmla="*/ 202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gradFill rotWithShape="1">
              <a:gsLst>
                <a:gs pos="0">
                  <a:srgbClr val="FF6600">
                    <a:gamma/>
                    <a:tint val="63529"/>
                    <a:invGamma/>
                  </a:srgbClr>
                </a:gs>
                <a:gs pos="100000">
                  <a:srgbClr val="FF6600"/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Puzzle2"/>
            <p:cNvSpPr>
              <a:spLocks noEditPoints="1" noChangeArrowheads="1"/>
            </p:cNvSpPr>
            <p:nvPr/>
          </p:nvSpPr>
          <p:spPr bwMode="gray">
            <a:xfrm>
              <a:off x="2880" y="1736"/>
              <a:ext cx="1778" cy="1379"/>
            </a:xfrm>
            <a:custGeom>
              <a:avLst/>
              <a:gdLst>
                <a:gd name="T0" fmla="*/ 11 w 21600"/>
                <a:gd name="T1" fmla="*/ 13386 h 21600"/>
                <a:gd name="T2" fmla="*/ 4202 w 21600"/>
                <a:gd name="T3" fmla="*/ 21161 h 21600"/>
                <a:gd name="T4" fmla="*/ 10400 w 21600"/>
                <a:gd name="T5" fmla="*/ 13909 h 21600"/>
                <a:gd name="T6" fmla="*/ 16821 w 21600"/>
                <a:gd name="T7" fmla="*/ 21190 h 21600"/>
                <a:gd name="T8" fmla="*/ 21600 w 21600"/>
                <a:gd name="T9" fmla="*/ 15083 h 21600"/>
                <a:gd name="T10" fmla="*/ 16889 w 21600"/>
                <a:gd name="T11" fmla="*/ 5739 h 21600"/>
                <a:gd name="T12" fmla="*/ 10800 w 21600"/>
                <a:gd name="T13" fmla="*/ 28 h 21600"/>
                <a:gd name="T14" fmla="*/ 4202 w 21600"/>
                <a:gd name="T15" fmla="*/ 5894 h 21600"/>
                <a:gd name="T16" fmla="*/ 5388 w 21600"/>
                <a:gd name="T17" fmla="*/ 6742 h 21600"/>
                <a:gd name="T18" fmla="*/ 16177 w 21600"/>
                <a:gd name="T19" fmla="*/ 20441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gradFill rotWithShape="1">
              <a:gsLst>
                <a:gs pos="0">
                  <a:srgbClr val="FFCC00">
                    <a:gamma/>
                    <a:tint val="45490"/>
                    <a:invGamma/>
                  </a:srgbClr>
                </a:gs>
                <a:gs pos="100000">
                  <a:srgbClr val="FFCC00"/>
                </a:gs>
              </a:gsLst>
              <a:lin ang="54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Puzzle4"/>
            <p:cNvSpPr>
              <a:spLocks noEditPoints="1" noChangeArrowheads="1"/>
            </p:cNvSpPr>
            <p:nvPr/>
          </p:nvSpPr>
          <p:spPr bwMode="gray">
            <a:xfrm>
              <a:off x="2192" y="1719"/>
              <a:ext cx="1072" cy="1763"/>
            </a:xfrm>
            <a:custGeom>
              <a:avLst/>
              <a:gdLst>
                <a:gd name="T0" fmla="*/ 8307 w 21600"/>
                <a:gd name="T1" fmla="*/ 11593 h 21600"/>
                <a:gd name="T2" fmla="*/ 453 w 21600"/>
                <a:gd name="T3" fmla="*/ 16938 h 21600"/>
                <a:gd name="T4" fmla="*/ 11500 w 21600"/>
                <a:gd name="T5" fmla="*/ 21600 h 21600"/>
                <a:gd name="T6" fmla="*/ 20920 w 21600"/>
                <a:gd name="T7" fmla="*/ 16751 h 21600"/>
                <a:gd name="T8" fmla="*/ 13972 w 21600"/>
                <a:gd name="T9" fmla="*/ 10888 h 21600"/>
                <a:gd name="T10" fmla="*/ 21033 w 21600"/>
                <a:gd name="T11" fmla="*/ 4716 h 21600"/>
                <a:gd name="T12" fmla="*/ 11102 w 21600"/>
                <a:gd name="T13" fmla="*/ 11 h 21600"/>
                <a:gd name="T14" fmla="*/ 453 w 21600"/>
                <a:gd name="T15" fmla="*/ 4716 h 21600"/>
                <a:gd name="T16" fmla="*/ 2076 w 21600"/>
                <a:gd name="T17" fmla="*/ 5664 h 21600"/>
                <a:gd name="T18" fmla="*/ 20203 w 21600"/>
                <a:gd name="T19" fmla="*/ 1598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gradFill rotWithShape="1">
              <a:gsLst>
                <a:gs pos="0">
                  <a:srgbClr val="20AE3E"/>
                </a:gs>
                <a:gs pos="100000">
                  <a:srgbClr val="20AE3E">
                    <a:gamma/>
                    <a:tint val="51373"/>
                    <a:invGamma/>
                  </a:srgbClr>
                </a:gs>
              </a:gsLst>
              <a:lin ang="189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Puzzle1"/>
            <p:cNvSpPr>
              <a:spLocks noEditPoints="1" noChangeArrowheads="1"/>
            </p:cNvSpPr>
            <p:nvPr/>
          </p:nvSpPr>
          <p:spPr bwMode="gray">
            <a:xfrm>
              <a:off x="1824" y="1091"/>
              <a:ext cx="1800" cy="1051"/>
            </a:xfrm>
            <a:custGeom>
              <a:avLst/>
              <a:gdLst>
                <a:gd name="T0" fmla="*/ 16740 w 21600"/>
                <a:gd name="T1" fmla="*/ 21078 h 21600"/>
                <a:gd name="T2" fmla="*/ 16976 w 21600"/>
                <a:gd name="T3" fmla="*/ 521 h 21600"/>
                <a:gd name="T4" fmla="*/ 4725 w 21600"/>
                <a:gd name="T5" fmla="*/ 856 h 21600"/>
                <a:gd name="T6" fmla="*/ 5040 w 21600"/>
                <a:gd name="T7" fmla="*/ 21004 h 21600"/>
                <a:gd name="T8" fmla="*/ 10811 w 21600"/>
                <a:gd name="T9" fmla="*/ 12885 h 21600"/>
                <a:gd name="T10" fmla="*/ 10845 w 21600"/>
                <a:gd name="T11" fmla="*/ 8714 h 21600"/>
                <a:gd name="T12" fmla="*/ 21600 w 21600"/>
                <a:gd name="T13" fmla="*/ 10000 h 21600"/>
                <a:gd name="T14" fmla="*/ 56 w 21600"/>
                <a:gd name="T15" fmla="*/ 10000 h 21600"/>
                <a:gd name="T16" fmla="*/ 6086 w 21600"/>
                <a:gd name="T17" fmla="*/ 2569 h 21600"/>
                <a:gd name="T18" fmla="*/ 16132 w 21600"/>
                <a:gd name="T19" fmla="*/ 19552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gradFill rotWithShape="1">
              <a:gsLst>
                <a:gs pos="0">
                  <a:srgbClr val="33CCFF"/>
                </a:gs>
                <a:gs pos="100000">
                  <a:srgbClr val="33CCFF">
                    <a:gamma/>
                    <a:shade val="46275"/>
                    <a:invGamma/>
                  </a:srgbClr>
                </a:gs>
              </a:gsLst>
              <a:lin ang="2700000" scaled="1"/>
            </a:gradFill>
            <a:ln w="57150">
              <a:solidFill>
                <a:srgbClr val="FFFFFF"/>
              </a:solidFill>
              <a:miter lim="800000"/>
              <a:headEnd/>
              <a:tailEnd/>
            </a:ln>
            <a:effectLst>
              <a:outerShdw dist="135003" dir="2471156" algn="ctr" rotWithShape="0">
                <a:srgbClr val="00000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3" name="Прямоугольник 12"/>
          <p:cNvSpPr/>
          <p:nvPr/>
        </p:nvSpPr>
        <p:spPr>
          <a:xfrm>
            <a:off x="5292080" y="5013176"/>
            <a:ext cx="3312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Использование активных и интерактивных методик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1520" y="1052736"/>
            <a:ext cx="35283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Вовлечение обучающихся в игровую, оценочно-дискуссионную, рефлексивную, проектную  деятельность</a:t>
            </a:r>
            <a:endParaRPr lang="ru-RU" b="1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9512" y="3933056"/>
            <a:ext cx="30243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Моделирование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и анализ жизненных ситуаций на занятиях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56176" y="3068960"/>
            <a:ext cx="266429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Участие в проектной 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деятельности, 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владение приёмами  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исследовательской </a:t>
            </a: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en-US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3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142852"/>
            <a:ext cx="1115615" cy="764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/>
      <p:bldP spid="15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Моделирование урока 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556792"/>
            <a:ext cx="8219256" cy="5040560"/>
          </a:xfrm>
        </p:spPr>
        <p:txBody>
          <a:bodyPr>
            <a:normAutofit/>
          </a:bodyPr>
          <a:lstStyle/>
          <a:p>
            <a:r>
              <a:rPr lang="ru-RU" dirty="0" smtClean="0"/>
              <a:t>Самоопределение к деятельности </a:t>
            </a:r>
          </a:p>
          <a:p>
            <a:r>
              <a:rPr lang="ru-RU" dirty="0" smtClean="0"/>
              <a:t>Актуализация, фиксация затруднений и определение проблемного поля</a:t>
            </a:r>
          </a:p>
          <a:p>
            <a:r>
              <a:rPr lang="ru-RU" dirty="0" smtClean="0"/>
              <a:t>Постановка цели</a:t>
            </a:r>
          </a:p>
          <a:p>
            <a:r>
              <a:rPr lang="ru-RU" dirty="0" smtClean="0"/>
              <a:t>Постановка проекта выхода </a:t>
            </a:r>
          </a:p>
          <a:p>
            <a:r>
              <a:rPr lang="ru-RU" dirty="0" smtClean="0"/>
              <a:t>Закрепление во внешней речи </a:t>
            </a:r>
          </a:p>
          <a:p>
            <a:r>
              <a:rPr lang="ru-RU" dirty="0" smtClean="0"/>
              <a:t>Самостоятельная работа с самопроверкой, самооценкой и взаимооценкой</a:t>
            </a:r>
          </a:p>
          <a:p>
            <a:r>
              <a:rPr lang="ru-RU" dirty="0" smtClean="0"/>
              <a:t>Включение в систему знаний и повторение </a:t>
            </a:r>
          </a:p>
          <a:p>
            <a:r>
              <a:rPr lang="ru-RU" dirty="0" smtClean="0"/>
              <a:t>Рефлексия</a:t>
            </a:r>
            <a:endParaRPr lang="ru-RU" dirty="0"/>
          </a:p>
        </p:txBody>
      </p:sp>
      <p:pic>
        <p:nvPicPr>
          <p:cNvPr id="6" name="Picture 3" descr="D:\Documents and Settings\Admin\Рабочий стол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52400"/>
            <a:ext cx="1932611" cy="9807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стадии восприятия: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3452830"/>
          </a:xfrm>
        </p:spPr>
        <p:txBody>
          <a:bodyPr/>
          <a:lstStyle/>
          <a:p>
            <a:pPr>
              <a:buFontTx/>
              <a:buChar char="-"/>
            </a:pPr>
            <a:r>
              <a:rPr lang="ru-RU" dirty="0" smtClean="0"/>
              <a:t>Вычислить новое грамматическое явление;</a:t>
            </a:r>
          </a:p>
          <a:p>
            <a:pPr>
              <a:buFontTx/>
              <a:buChar char="-"/>
            </a:pPr>
            <a:r>
              <a:rPr lang="ru-RU" dirty="0" smtClean="0"/>
              <a:t> проанализировать его форму;</a:t>
            </a:r>
          </a:p>
          <a:p>
            <a:pPr>
              <a:buFontTx/>
              <a:buChar char="-"/>
            </a:pPr>
            <a:r>
              <a:rPr lang="ru-RU" dirty="0" smtClean="0"/>
              <a:t> формировать выводы;</a:t>
            </a:r>
          </a:p>
          <a:p>
            <a:pPr>
              <a:buFontTx/>
              <a:buChar char="-"/>
            </a:pPr>
            <a:r>
              <a:rPr lang="ru-RU" dirty="0" smtClean="0"/>
              <a:t>Озвучить результат;</a:t>
            </a:r>
          </a:p>
          <a:p>
            <a:pPr>
              <a:buFontTx/>
              <a:buChar char="-"/>
            </a:pPr>
            <a:r>
              <a:rPr lang="ru-RU" dirty="0" smtClean="0"/>
              <a:t>Проверить себя, используя правило учебника</a:t>
            </a:r>
            <a:endParaRPr lang="ru-RU" dirty="0"/>
          </a:p>
        </p:txBody>
      </p:sp>
      <p:pic>
        <p:nvPicPr>
          <p:cNvPr id="1026" name="Picture 2" descr="http://images.elega.com.ua/9/33/2288913/pismoviy-pereklad-f22889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4857760"/>
            <a:ext cx="2214578" cy="1522522"/>
          </a:xfrm>
          <a:prstGeom prst="rect">
            <a:avLst/>
          </a:prstGeom>
          <a:noFill/>
        </p:spPr>
      </p:pic>
      <p:pic>
        <p:nvPicPr>
          <p:cNvPr id="1028" name="Picture 4" descr="https://im1-tub-ru.yandex.net/i?id=4757ad79a61190c456fd99c9e0585e9b&amp;n=33&amp;h=17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4" y="0"/>
            <a:ext cx="3190875" cy="1619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151</TotalTime>
  <Words>301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   Системно–деятельностный  подход при  реализации ФГОС основного общего образования </vt:lpstr>
      <vt:lpstr>Слайд 2</vt:lpstr>
      <vt:lpstr>Системно-деятельностный подход - </vt:lpstr>
      <vt:lpstr>Цель деятельностного подхода - </vt:lpstr>
      <vt:lpstr>Реализация технологии деятельностного метода</vt:lpstr>
      <vt:lpstr>Слайд 6</vt:lpstr>
      <vt:lpstr>Слайд 7</vt:lpstr>
      <vt:lpstr>Моделирование урока </vt:lpstr>
      <vt:lpstr>На стадии восприятия:</vt:lpstr>
      <vt:lpstr>Слайд 10</vt:lpstr>
      <vt:lpstr>Системно-деятельностный подход     основного общего образования 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Windows</cp:lastModifiedBy>
  <cp:revision>18</cp:revision>
  <dcterms:modified xsi:type="dcterms:W3CDTF">2015-08-27T12:37:27Z</dcterms:modified>
</cp:coreProperties>
</file>