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86" r:id="rId3"/>
    <p:sldId id="287" r:id="rId4"/>
    <p:sldId id="288" r:id="rId5"/>
    <p:sldId id="280" r:id="rId6"/>
    <p:sldId id="281" r:id="rId7"/>
    <p:sldId id="258" r:id="rId8"/>
    <p:sldId id="282" r:id="rId9"/>
    <p:sldId id="274" r:id="rId10"/>
    <p:sldId id="283" r:id="rId11"/>
    <p:sldId id="290" r:id="rId12"/>
    <p:sldId id="291" r:id="rId13"/>
    <p:sldId id="275" r:id="rId14"/>
    <p:sldId id="284" r:id="rId15"/>
    <p:sldId id="292" r:id="rId16"/>
    <p:sldId id="273" r:id="rId17"/>
    <p:sldId id="285" r:id="rId18"/>
    <p:sldId id="293" r:id="rId19"/>
    <p:sldId id="294" r:id="rId20"/>
    <p:sldId id="289" r:id="rId21"/>
    <p:sldId id="26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EECC1AD-145B-4935-A37B-95D25737B014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947F2C1-396A-43CB-9286-9D93C4656A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CC1AD-145B-4935-A37B-95D25737B014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F2C1-396A-43CB-9286-9D93C4656A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CC1AD-145B-4935-A37B-95D25737B014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F2C1-396A-43CB-9286-9D93C4656A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CC1AD-145B-4935-A37B-95D25737B014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F2C1-396A-43CB-9286-9D93C4656A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CC1AD-145B-4935-A37B-95D25737B014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F2C1-396A-43CB-9286-9D93C4656A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CC1AD-145B-4935-A37B-95D25737B014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F2C1-396A-43CB-9286-9D93C4656A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EECC1AD-145B-4935-A37B-95D25737B014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47F2C1-396A-43CB-9286-9D93C4656A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EECC1AD-145B-4935-A37B-95D25737B014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947F2C1-396A-43CB-9286-9D93C4656A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CC1AD-145B-4935-A37B-95D25737B014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F2C1-396A-43CB-9286-9D93C4656A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CC1AD-145B-4935-A37B-95D25737B014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F2C1-396A-43CB-9286-9D93C4656A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CC1AD-145B-4935-A37B-95D25737B014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7F2C1-396A-43CB-9286-9D93C4656A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EECC1AD-145B-4935-A37B-95D25737B014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947F2C1-396A-43CB-9286-9D93C4656A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amen.ru/add/gia/gia-po-nemeckomu-jazyku" TargetMode="External"/><Relationship Id="rId2" Type="http://schemas.openxmlformats.org/officeDocument/2006/relationships/hyperlink" Target="http://www.examen.ru/add/gia/gia-po-anglijskomu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xamen.ru/add/gia/gia-po-ispanskomu-jazyku" TargetMode="External"/><Relationship Id="rId4" Type="http://schemas.openxmlformats.org/officeDocument/2006/relationships/hyperlink" Target="http://www.examen.ru/add/gia/gia-po-francuzskomu-jazyku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714511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П</a:t>
            </a:r>
            <a:r>
              <a:rPr lang="ru-RU" b="1" dirty="0" smtClean="0">
                <a:solidFill>
                  <a:srgbClr val="FF0000"/>
                </a:solidFill>
              </a:rPr>
              <a:t>одготовка  </a:t>
            </a:r>
            <a:r>
              <a:rPr lang="ru-RU" b="1" dirty="0">
                <a:solidFill>
                  <a:srgbClr val="FF0000"/>
                </a:solidFill>
              </a:rPr>
              <a:t>к ОГЭ по английскому </a:t>
            </a:r>
            <a:r>
              <a:rPr lang="ru-RU" b="1" dirty="0" smtClean="0">
                <a:solidFill>
                  <a:srgbClr val="FF0000"/>
                </a:solidFill>
              </a:rPr>
              <a:t>языку 2016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29322" y="3899938"/>
            <a:ext cx="2786082" cy="1752600"/>
          </a:xfrm>
        </p:spPr>
        <p:txBody>
          <a:bodyPr/>
          <a:lstStyle/>
          <a:p>
            <a:r>
              <a:rPr lang="ru-RU" dirty="0" smtClean="0"/>
              <a:t>Самарина Л.Ю.</a:t>
            </a:r>
          </a:p>
          <a:p>
            <a:r>
              <a:rPr lang="ru-RU" dirty="0" smtClean="0"/>
              <a:t>МБОУ СШ №1</a:t>
            </a:r>
          </a:p>
          <a:p>
            <a:r>
              <a:rPr lang="ru-RU" dirty="0" smtClean="0"/>
              <a:t>г. Павлова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ru-RU" dirty="0" smtClean="0"/>
              <a:t>У учеников будет 1,5 минуты на подготовку и они должны успеть прочитать текст за 2 минуты. Максимальное количество баллов за данное задание — всего 2, и они получат  их в случае, если их речь будет легко восприниматься экспертами, в ней будут отсутствовать необоснованные паузы, и они допустят не более 5 фонетических ошибок, две из которых могут даже искажать смысл текста.</a:t>
            </a:r>
          </a:p>
          <a:p>
            <a:pPr fontAlgn="base"/>
            <a:r>
              <a:rPr lang="ru-RU" dirty="0" smtClean="0"/>
              <a:t>Для отработки данного навыка совет прост — да здравствует старое доброе чтение вслух!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928670"/>
            <a:ext cx="8186766" cy="564586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Для отработки фонетических навыков чтения учащихся   мы используем большой спектр различных заданий, так как произношение является базовой характеристикой речи, основой для развития и совершенствования всех остальных навыков иноязычного говорения.</a:t>
            </a:r>
          </a:p>
          <a:p>
            <a:r>
              <a:rPr lang="ru-RU" dirty="0" smtClean="0"/>
              <a:t>Постановка ударения в словах разных частей речи, упражнение,  которое ведет к выработке </a:t>
            </a:r>
            <a:r>
              <a:rPr lang="ru-RU" dirty="0" err="1" smtClean="0"/>
              <a:t>ритмико</a:t>
            </a:r>
            <a:r>
              <a:rPr lang="ru-RU" dirty="0" smtClean="0"/>
              <a:t> - интонационных навыков, т.е позволит избежать невыразительности речи в чтении.</a:t>
            </a:r>
          </a:p>
          <a:p>
            <a:r>
              <a:rPr lang="ru-RU" dirty="0" smtClean="0"/>
              <a:t>На продвинутых этапах закрепляются фонетические знания и совершенствуются нормативные произносительные навыки. Работа над произносительной стороной речи осуществляется в тесной связи с работой над другими аспектами языка – лексикой, грамматикой и интегрируется в коммуникативной деятельности учащихся.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71546"/>
            <a:ext cx="8043890" cy="5502990"/>
          </a:xfrm>
        </p:spPr>
        <p:txBody>
          <a:bodyPr>
            <a:normAutofit/>
          </a:bodyPr>
          <a:lstStyle/>
          <a:p>
            <a:r>
              <a:rPr lang="ru-RU" dirty="0" smtClean="0"/>
              <a:t>Задание 1. Отработка навыков чтения</a:t>
            </a:r>
          </a:p>
          <a:p>
            <a:r>
              <a:rPr lang="ru-RU" b="1" dirty="0" err="1" smtClean="0"/>
              <a:t>Pronunciation</a:t>
            </a:r>
            <a:r>
              <a:rPr lang="ru-RU" b="1" dirty="0" smtClean="0"/>
              <a:t>: </a:t>
            </a:r>
            <a:r>
              <a:rPr lang="ru-RU" b="1" dirty="0" err="1" smtClean="0"/>
              <a:t>Word</a:t>
            </a:r>
            <a:r>
              <a:rPr lang="ru-RU" b="1" dirty="0" smtClean="0"/>
              <a:t> </a:t>
            </a:r>
            <a:r>
              <a:rPr lang="ru-RU" b="1" dirty="0" err="1" smtClean="0"/>
              <a:t>Stress</a:t>
            </a:r>
            <a:endParaRPr lang="ru-RU" dirty="0" smtClean="0"/>
          </a:p>
          <a:p>
            <a:r>
              <a:rPr lang="en-US" b="1" dirty="0" smtClean="0"/>
              <a:t>-</a:t>
            </a:r>
            <a:r>
              <a:rPr lang="en-US" dirty="0" smtClean="0"/>
              <a:t>Mark the main stress in the words below. Then listen and check your answers.</a:t>
            </a:r>
            <a:endParaRPr lang="ru-RU" dirty="0" smtClean="0"/>
          </a:p>
          <a:p>
            <a:r>
              <a:rPr lang="en-US" dirty="0" smtClean="0"/>
              <a:t>1. </a:t>
            </a:r>
            <a:r>
              <a:rPr lang="en-US" u="sng" dirty="0" smtClean="0"/>
              <a:t>ad</a:t>
            </a:r>
            <a:r>
              <a:rPr lang="en-US" dirty="0" smtClean="0"/>
              <a:t>vert / ad</a:t>
            </a:r>
            <a:r>
              <a:rPr lang="en-US" u="sng" dirty="0" smtClean="0"/>
              <a:t>ver</a:t>
            </a:r>
            <a:r>
              <a:rPr lang="en-US" dirty="0" smtClean="0"/>
              <a:t>tisement</a:t>
            </a:r>
            <a:endParaRPr lang="ru-RU" dirty="0" smtClean="0"/>
          </a:p>
          <a:p>
            <a:r>
              <a:rPr lang="en-US" dirty="0" smtClean="0"/>
              <a:t>2. popular / popularity</a:t>
            </a:r>
            <a:endParaRPr lang="ru-RU" dirty="0" smtClean="0"/>
          </a:p>
          <a:p>
            <a:r>
              <a:rPr lang="en-US" dirty="0" smtClean="0"/>
              <a:t>3. celebrate / celebrity</a:t>
            </a:r>
            <a:endParaRPr lang="ru-RU" dirty="0" smtClean="0"/>
          </a:p>
          <a:p>
            <a:r>
              <a:rPr lang="en-US" dirty="0" smtClean="0"/>
              <a:t>4. music / musician</a:t>
            </a:r>
            <a:endParaRPr lang="ru-RU" dirty="0" smtClean="0"/>
          </a:p>
          <a:p>
            <a:r>
              <a:rPr lang="en-US" dirty="0" smtClean="0"/>
              <a:t>5. photograph / photographer</a:t>
            </a:r>
            <a:endParaRPr lang="ru-RU" dirty="0" smtClean="0"/>
          </a:p>
          <a:p>
            <a:r>
              <a:rPr lang="en-US" dirty="0" smtClean="0"/>
              <a:t>6. organize / organization</a:t>
            </a:r>
            <a:endParaRPr lang="ru-RU" dirty="0" smtClean="0"/>
          </a:p>
          <a:p>
            <a:r>
              <a:rPr lang="ru-RU" dirty="0" smtClean="0"/>
              <a:t>7. </a:t>
            </a:r>
            <a:r>
              <a:rPr lang="ru-RU" dirty="0" err="1" smtClean="0"/>
              <a:t>publish</a:t>
            </a:r>
            <a:r>
              <a:rPr lang="ru-RU" dirty="0" smtClean="0"/>
              <a:t> / </a:t>
            </a:r>
            <a:r>
              <a:rPr lang="ru-RU" dirty="0" err="1" smtClean="0"/>
              <a:t>publicity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92696"/>
            <a:ext cx="7848872" cy="45561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«Условный диалог-расспрос»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 Внимательно прочитайте текст задания, обращая особое внимание на вопросы </a:t>
            </a:r>
            <a:r>
              <a:rPr lang="ru-RU" sz="2400" dirty="0" err="1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ивремя</a:t>
            </a:r>
            <a:r>
              <a:rPr lang="ru-RU" sz="24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задания.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 При подготовке к заданию (1, 5 минуты) обязательно продумайте ответы на все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вопросы, чтобы раскрыть их полно и точно.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 Помните, что у вас есть 60 секунд на ответ на каждый вопрос. (Это не более трех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предложений).</a:t>
            </a:r>
            <a:endParaRPr lang="ru-RU" sz="24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229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071546"/>
            <a:ext cx="792961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800" dirty="0" smtClean="0"/>
              <a:t>Интересно, что здесь каждый вопрос оценивается в 1 балл. </a:t>
            </a:r>
            <a:r>
              <a:rPr lang="ru-RU" sz="2800" smtClean="0"/>
              <a:t>И ученик </a:t>
            </a:r>
            <a:r>
              <a:rPr lang="ru-RU" sz="2800" dirty="0" smtClean="0"/>
              <a:t>его </a:t>
            </a:r>
            <a:r>
              <a:rPr lang="ru-RU" sz="2800" smtClean="0"/>
              <a:t>не получит, </a:t>
            </a:r>
            <a:r>
              <a:rPr lang="ru-RU" sz="2800" dirty="0" smtClean="0"/>
              <a:t>если ответ на вопрос не дан вообще, если ответ не соответствует вопросу , если ответ дан в форме слова или словосочетания (вниманию любителей односложных ответов!), если в ответе есть ошибки, которые препятствуют его пониманию.</a:t>
            </a:r>
          </a:p>
          <a:p>
            <a:pPr fontAlgn="base"/>
            <a:r>
              <a:rPr lang="ru-RU" sz="2800" dirty="0" smtClean="0"/>
              <a:t>Итак, 6 вопросов, за которые можно максимально получить 6 баллов. Временной лимит на каждый ответ — 60 секунд.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57158" y="960827"/>
            <a:ext cx="8358246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Electronic assistant: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How old are you?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Student:__________________________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Electronic assistant: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How much time a week do you spend on reading?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Student:__________________________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Electronic assistant: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 it popular among teenagers to read books nowadays?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Student:__________________________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Electronic assistant: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Where do you usually purchase books and why?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Student:__________________________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Electronic assistant: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Why do you think it is important to read books?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Student:__________________________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Electronic assistant: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Which book would you advise a person who wants to start reading and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why?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Student:__________________________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Electronic assistant: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This is the end of the survey.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Thank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very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much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your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cooperation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980728"/>
            <a:ext cx="8784976" cy="425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Рекомендации </a:t>
            </a:r>
            <a:r>
              <a:rPr lang="ru-RU" sz="1600" b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выполнению </a:t>
            </a:r>
            <a:r>
              <a:rPr lang="ru-RU" sz="1600" b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задания 3:</a:t>
            </a:r>
            <a:endParaRPr lang="ru-RU" sz="1600" b="1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 Внимательно прочитайте текст задания, обращая особое внимание на </a:t>
            </a:r>
            <a:r>
              <a:rPr lang="ru-RU" sz="1600" b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выделяемые элементы </a:t>
            </a:r>
            <a:r>
              <a:rPr lang="ru-RU" sz="1600" b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содержания, пункты плана и объем монолога (время).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 Продумайте, что вы можете сказать, чтобы полно раскрыть содержание всех </a:t>
            </a:r>
            <a:r>
              <a:rPr lang="ru-RU" sz="1600" b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пунктов плана</a:t>
            </a:r>
            <a:r>
              <a:rPr lang="ru-RU" sz="1600" b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 Начинать высказывание нужно с общего представления темы монолога.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 Необходимо давать развернутую аргументацию, если в пункте есть «</a:t>
            </a:r>
            <a:r>
              <a:rPr lang="ru-RU" sz="1600" b="1" dirty="0" err="1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Why</a:t>
            </a:r>
            <a:r>
              <a:rPr lang="ru-RU" sz="1600" b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sz="1600" b="1" dirty="0" err="1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why</a:t>
            </a:r>
            <a:r>
              <a:rPr lang="ru-RU" sz="1600" b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ru-RU" sz="1600" b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 Нужно стараться не давать избыточную информацию, которая не обозначена </a:t>
            </a:r>
            <a:r>
              <a:rPr lang="ru-RU" sz="1600" b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пунктах </a:t>
            </a:r>
            <a:r>
              <a:rPr lang="ru-RU" sz="1600" b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плана.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 Нужно связывать пункты плана словами-связками, чтобы ответ был похож на </a:t>
            </a:r>
            <a:r>
              <a:rPr lang="ru-RU" sz="1600" b="1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связный монолог</a:t>
            </a:r>
            <a:r>
              <a:rPr lang="ru-RU" sz="1600" b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не ответ на вопросы. </a:t>
            </a:r>
            <a:endParaRPr lang="ru-RU" sz="1600" b="1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420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928670"/>
            <a:ext cx="72866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mtClean="0"/>
              <a:t>  Этот </a:t>
            </a:r>
            <a:r>
              <a:rPr lang="ru-RU" dirty="0" smtClean="0"/>
              <a:t>подраздел устной части оценивается по трем критериям: решение коммуникативной задачи (здесь крайне важно развернуто рассказать о всех трех аспектах, упомянутых в задании, и не игнорировать вопросы </a:t>
            </a:r>
            <a:r>
              <a:rPr lang="ru-RU" dirty="0" err="1" smtClean="0"/>
              <a:t>why</a:t>
            </a:r>
            <a:r>
              <a:rPr lang="ru-RU" dirty="0" smtClean="0"/>
              <a:t>?/почему? ), организация высказывания (высказывание должно быть логично выстроено и объединено в единое целое с помощью связок, должны присутствовать вступительная и финальная фразы) и языковое оформление (требуется продемонстрировать разнообразный словарный запас и различные грамматические структуры, соответствующие уровню языка А2 (</a:t>
            </a:r>
            <a:r>
              <a:rPr lang="ru-RU" dirty="0" err="1" smtClean="0"/>
              <a:t>pre-intermediate</a:t>
            </a:r>
            <a:r>
              <a:rPr lang="ru-RU" dirty="0" smtClean="0"/>
              <a:t>) для ОГЭ (ГИА).</a:t>
            </a:r>
          </a:p>
          <a:p>
            <a:pPr fontAlgn="base"/>
            <a:r>
              <a:rPr lang="ru-RU" dirty="0" smtClean="0"/>
              <a:t>Как и раньше при нуле за решение коммуникативной задачи, выставляется 0 баллов из 7 возможных за это задание устной части. И этот ноль заработать совсем не сложно, достаточно, например, проигнорировать два ключа в задании-опоре, то есть ответить только на один вопрос из трех предложенных.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571472" y="1746539"/>
            <a:ext cx="814393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 заданию 3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разделе говорения, </a:t>
            </a:r>
            <a:r>
              <a:rPr kumimoji="0" lang="ru-RU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ученики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начинают готовиться выполняя аналогичные упражнения в действующих УМК по английскому языку.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424456"/>
                </a:solidFill>
                <a:effectLst/>
                <a:latin typeface="Trebuchet MS" pitchFamily="34" charset="0"/>
                <a:ea typeface="+mj-ea"/>
                <a:cs typeface="+mj-cs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Речевые упражнения такого плана служат: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•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обучению неподготовленной монологической и диалогической речи.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•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описанию картины не связанных с изученной темой;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•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составлению ситуации с опорой на жизненный опыт или ранее прочитанное сообщение;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•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обоснованию собственного суждения или отношения к фактам;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•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определению и обоснованию квинтэссенции высказывания;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•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характеристике действующих лиц (места действия, эпохи и т.д.);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Основной акцент в таких упражнениях делается на лексическое оформление речи, за счет использования определенного набора лексики, клише и выражений, релевантных заданию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/>
              <a:t>«Тематическое монологическое высказывание»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Task 3. You are going to give a talk about travelling. You will have to start in 1.5 </a:t>
            </a:r>
            <a:r>
              <a:rPr lang="en-US" dirty="0" smtClean="0"/>
              <a:t>minute and </a:t>
            </a:r>
            <a:r>
              <a:rPr lang="en-US" dirty="0"/>
              <a:t>speak for not more than 2 minutes.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Remember to say:</a:t>
            </a:r>
          </a:p>
          <a:p>
            <a:r>
              <a:rPr lang="en-US" dirty="0" smtClean="0"/>
              <a:t> why </a:t>
            </a:r>
            <a:r>
              <a:rPr lang="en-US" dirty="0"/>
              <a:t>people like travelling;</a:t>
            </a:r>
          </a:p>
          <a:p>
            <a:r>
              <a:rPr lang="en-US" dirty="0" smtClean="0"/>
              <a:t> </a:t>
            </a:r>
            <a:r>
              <a:rPr lang="en-US" dirty="0"/>
              <a:t>what way of travelling you prefer, and why;</a:t>
            </a:r>
          </a:p>
          <a:p>
            <a:r>
              <a:rPr lang="en-US" dirty="0" smtClean="0"/>
              <a:t> </a:t>
            </a:r>
            <a:r>
              <a:rPr lang="en-US" dirty="0"/>
              <a:t>whether you prefer to be a package tourist or to be a backpacking </a:t>
            </a:r>
            <a:r>
              <a:rPr lang="en-US" dirty="0" err="1"/>
              <a:t>traveller</a:t>
            </a:r>
            <a:r>
              <a:rPr lang="en-US" dirty="0"/>
              <a:t>, why.</a:t>
            </a:r>
            <a:endParaRPr lang="ru-RU" dirty="0"/>
          </a:p>
        </p:txBody>
      </p:sp>
      <p:pic>
        <p:nvPicPr>
          <p:cNvPr id="2050" name="Picture 2" descr="http://turizmbezgranic.ru/wp-content/uploads/2013/08/Sidnej.-Panorama-1024x67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173499"/>
            <a:ext cx="4038600" cy="267793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94032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98072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Структура теста ОГЭ (ГИА) по английскому языку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/>
              <a:t>часть 1 – задания по </a:t>
            </a:r>
            <a:r>
              <a:rPr lang="ru-RU" dirty="0" err="1" smtClean="0"/>
              <a:t>аудированию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часть 2 – задания по </a:t>
            </a:r>
            <a:r>
              <a:rPr lang="ru-RU" dirty="0" smtClean="0"/>
              <a:t>чтению;</a:t>
            </a:r>
            <a:endParaRPr lang="ru-RU" dirty="0"/>
          </a:p>
          <a:p>
            <a:pPr lvl="0"/>
            <a:r>
              <a:rPr lang="ru-RU" dirty="0"/>
              <a:t>часть 3 – </a:t>
            </a:r>
            <a:r>
              <a:rPr lang="ru-RU" dirty="0" smtClean="0"/>
              <a:t>лексико-грамматические задания;</a:t>
            </a:r>
            <a:endParaRPr lang="ru-RU" dirty="0"/>
          </a:p>
          <a:p>
            <a:pPr lvl="0"/>
            <a:r>
              <a:rPr lang="ru-RU" dirty="0"/>
              <a:t>часть 4 – самостоятельное написание текста письма в ответ англоязычному другу;</a:t>
            </a:r>
          </a:p>
          <a:p>
            <a:r>
              <a:rPr lang="ru-RU" dirty="0"/>
              <a:t>часть 5 – </a:t>
            </a:r>
            <a:r>
              <a:rPr lang="ru-RU" dirty="0" smtClean="0"/>
              <a:t>Устная часть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Пособия для подготовки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2000617"/>
            <a:ext cx="5500726" cy="4125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Рисунок 3" descr="http://www.svbooks.ru/upload/iblock/4b7/4b76e60ac0c76d6a4bb676607841d73f.jpe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4860335"/>
            <a:ext cx="141922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83591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928662" y="857232"/>
          <a:ext cx="7072362" cy="5304272"/>
        </p:xfrm>
        <a:graphic>
          <a:graphicData uri="http://schemas.openxmlformats.org/presentationml/2006/ole">
            <p:oleObj spid="_x0000_s1079" name="Слайд" r:id="rId3" imgW="4571967" imgH="3429060" progId="PowerPoint.Slid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357322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Общие сведения ОГЭ (ГИА) по английскому языку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3000" dirty="0"/>
              <a:t>Время проведения экзамена – </a:t>
            </a:r>
            <a:r>
              <a:rPr lang="ru-RU" sz="3000" dirty="0" smtClean="0"/>
              <a:t>120 </a:t>
            </a:r>
            <a:r>
              <a:rPr lang="ru-RU" sz="3000" dirty="0"/>
              <a:t>мин. + время устного ответа </a:t>
            </a:r>
            <a:r>
              <a:rPr lang="ru-RU" sz="3000" dirty="0" smtClean="0"/>
              <a:t>(</a:t>
            </a:r>
            <a:r>
              <a:rPr lang="ru-RU" sz="3000" dirty="0"/>
              <a:t>также может добавиться время ожидания очереди ответа). Общее время </a:t>
            </a:r>
            <a:r>
              <a:rPr lang="ru-RU" sz="3000" dirty="0" smtClean="0"/>
              <a:t>устного ответа </a:t>
            </a:r>
            <a:r>
              <a:rPr lang="ru-RU" sz="3000" dirty="0"/>
              <a:t>одного участника ОГЭ (включая время на подготовку) - </a:t>
            </a:r>
            <a:r>
              <a:rPr lang="ru-RU" sz="3000" dirty="0" smtClean="0"/>
              <a:t>15минут.</a:t>
            </a:r>
          </a:p>
          <a:p>
            <a:r>
              <a:rPr lang="ru-RU" sz="3000" dirty="0"/>
              <a:t/>
            </a:r>
            <a:br>
              <a:rPr lang="ru-RU" sz="3000" dirty="0"/>
            </a:br>
            <a:r>
              <a:rPr lang="ru-RU" sz="3000" dirty="0"/>
              <a:t>Разрешенные материалы – звуковоспроизводящая и звукозаписывающая аппаратура для </a:t>
            </a:r>
            <a:r>
              <a:rPr lang="ru-RU" sz="3000" dirty="0" err="1"/>
              <a:t>аудирования</a:t>
            </a:r>
            <a:r>
              <a:rPr lang="ru-RU" sz="3000" dirty="0"/>
              <a:t> и записи ответа на устный вопрос.</a:t>
            </a:r>
            <a:br>
              <a:rPr lang="ru-RU" sz="3000" dirty="0"/>
            </a:br>
            <a:r>
              <a:rPr lang="ru-RU" sz="3000" dirty="0"/>
              <a:t>Минимальный балл (соответствует тройке): 29.</a:t>
            </a:r>
            <a:br>
              <a:rPr lang="ru-RU" sz="3000" dirty="0"/>
            </a:br>
            <a:r>
              <a:rPr lang="ru-RU" sz="3000" dirty="0"/>
              <a:t>Максимальный балл – 70.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Кто допускается до сдачи ГИА?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/>
              <a:t>До сдачи Государственной итоговой аттестации (ГИА) допускаются выпускники 9-х классов:</a:t>
            </a:r>
          </a:p>
          <a:p>
            <a:r>
              <a:rPr lang="ru-RU" dirty="0"/>
              <a:t>- имеющие годовые оценки по всем предметам программы 9-го класса не ниже тройки;</a:t>
            </a:r>
            <a:br>
              <a:rPr lang="ru-RU" dirty="0"/>
            </a:br>
            <a:r>
              <a:rPr lang="ru-RU" dirty="0"/>
              <a:t>- имеющие не более одной двойки с обязательной сдачей предмета, по которому получена неудовлетворительная оценка.</a:t>
            </a:r>
          </a:p>
          <a:p>
            <a:r>
              <a:rPr lang="ru-RU" dirty="0"/>
              <a:t>Также до сдачи ГИА допускаются выпускники прошлых лет, не получившие аттестат.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/>
              <a:t>Как влияют результаты ГИА на школьный аттестат?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000" dirty="0" smtClean="0"/>
              <a:t>На  </a:t>
            </a:r>
            <a:r>
              <a:rPr lang="ru-RU" sz="3000" dirty="0"/>
              <a:t>итоговый аттестат эти оценки влиять не будут. Школьникам выдадут аттестаты с отметками, заработанными ими в течение учебного года. </a:t>
            </a:r>
            <a:endParaRPr lang="ru-RU" sz="3200" dirty="0"/>
          </a:p>
          <a:p>
            <a:r>
              <a:rPr lang="ru-RU" sz="3000" dirty="0" smtClean="0"/>
              <a:t>Оценка </a:t>
            </a:r>
            <a:r>
              <a:rPr lang="ru-RU" sz="3000" dirty="0"/>
              <a:t>за экзамен Государственной итоговой аттестации (ГИА) в новой форме по разным предметам составляет от 26 до 43 первичных баллов. Эти баллы </a:t>
            </a:r>
            <a:r>
              <a:rPr lang="ru-RU" sz="3000" dirty="0" err="1"/>
              <a:t>баллы</a:t>
            </a:r>
            <a:r>
              <a:rPr lang="ru-RU" sz="3000" dirty="0"/>
              <a:t> могут быть пересчитаны по стандартной пятибалльной системе.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5924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00100" y="2214554"/>
          <a:ext cx="7572428" cy="3429024"/>
        </p:xfrm>
        <a:graphic>
          <a:graphicData uri="http://schemas.openxmlformats.org/drawingml/2006/table">
            <a:tbl>
              <a:tblPr/>
              <a:tblGrid>
                <a:gridCol w="3980569"/>
                <a:gridCol w="963265"/>
                <a:gridCol w="914082"/>
                <a:gridCol w="857256"/>
                <a:gridCol w="857256"/>
              </a:tblGrid>
              <a:tr h="10155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inherit"/>
                          <a:ea typeface="Times New Roman"/>
                          <a:cs typeface="Times New Roman"/>
                        </a:rPr>
                        <a:t>Предмет / Оценка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inherit"/>
                          <a:ea typeface="Times New Roman"/>
                          <a:cs typeface="Times New Roman"/>
                        </a:rPr>
                        <a:t>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inherit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inherit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inherit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34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inherit"/>
                          <a:ea typeface="Times New Roman"/>
                          <a:cs typeface="Times New Roman"/>
                        </a:rPr>
                        <a:t>Иностранные языки (</a:t>
                      </a:r>
                      <a:r>
                        <a:rPr lang="ru-RU" sz="2000" u="none" strike="noStrike">
                          <a:solidFill>
                            <a:srgbClr val="0000FF"/>
                          </a:solidFill>
                          <a:latin typeface="inherit"/>
                          <a:ea typeface="Times New Roman"/>
                          <a:cs typeface="Times New Roman"/>
                          <a:hlinkClick r:id="rId2"/>
                        </a:rPr>
                        <a:t>английский</a:t>
                      </a:r>
                      <a:r>
                        <a:rPr lang="ru-RU" sz="2000">
                          <a:latin typeface="inherit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2000" u="sng">
                          <a:solidFill>
                            <a:srgbClr val="0000FF"/>
                          </a:solidFill>
                          <a:latin typeface="inherit"/>
                          <a:ea typeface="Times New Roman"/>
                          <a:cs typeface="Times New Roman"/>
                          <a:hlinkClick r:id="rId3"/>
                        </a:rPr>
                        <a:t>немецкий</a:t>
                      </a:r>
                      <a:r>
                        <a:rPr lang="ru-RU" sz="2000">
                          <a:latin typeface="inherit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2000" u="sng">
                          <a:solidFill>
                            <a:srgbClr val="0000FF"/>
                          </a:solidFill>
                          <a:latin typeface="inherit"/>
                          <a:ea typeface="Times New Roman"/>
                          <a:cs typeface="Times New Roman"/>
                          <a:hlinkClick r:id="rId4"/>
                        </a:rPr>
                        <a:t>французский</a:t>
                      </a:r>
                      <a:r>
                        <a:rPr lang="ru-RU" sz="2000">
                          <a:latin typeface="inherit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2000" u="sng">
                          <a:solidFill>
                            <a:srgbClr val="0000FF"/>
                          </a:solidFill>
                          <a:latin typeface="inherit"/>
                          <a:ea typeface="Times New Roman"/>
                          <a:cs typeface="Times New Roman"/>
                          <a:hlinkClick r:id="rId5"/>
                        </a:rPr>
                        <a:t>испанский</a:t>
                      </a:r>
                      <a:r>
                        <a:rPr lang="ru-RU" sz="2000">
                          <a:latin typeface="inherit"/>
                          <a:ea typeface="Times New Roman"/>
                          <a:cs typeface="Times New Roman"/>
                        </a:rPr>
                        <a:t>)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inherit"/>
                          <a:ea typeface="Times New Roman"/>
                          <a:cs typeface="Times New Roman"/>
                        </a:rPr>
                        <a:t>59–70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inherit"/>
                          <a:ea typeface="Times New Roman"/>
                          <a:cs typeface="Times New Roman"/>
                        </a:rPr>
                        <a:t>46–58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inherit"/>
                          <a:ea typeface="Times New Roman"/>
                          <a:cs typeface="Times New Roman"/>
                        </a:rPr>
                        <a:t>29–45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inherit"/>
                          <a:ea typeface="Times New Roman"/>
                          <a:cs typeface="Times New Roman"/>
                        </a:rPr>
                        <a:t>0–28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396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2840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/>
              <a:t>Изменения в КИМ ОГЭ (ГИА) по английскому языку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Устная часть ОГЭ по иностранным языкам приведена в соответствие с концепцией и технологией проведения устной части ЕГЭ по иностранным языкам.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Устная речь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/>
          </a:p>
          <a:p>
            <a:r>
              <a:rPr lang="ru-RU" dirty="0"/>
              <a:t>Задание 1 </a:t>
            </a:r>
            <a:r>
              <a:rPr lang="ru-RU" dirty="0" smtClean="0"/>
              <a:t> </a:t>
            </a:r>
            <a:r>
              <a:rPr lang="ru-RU" dirty="0"/>
              <a:t>предусматривает чтение вслух небольшого текста </a:t>
            </a:r>
            <a:r>
              <a:rPr lang="ru-RU" dirty="0" smtClean="0"/>
              <a:t>научно-популярного характера</a:t>
            </a:r>
            <a:r>
              <a:rPr lang="ru-RU" dirty="0"/>
              <a:t>. Время на подготовку - 1,5 минуты.</a:t>
            </a:r>
          </a:p>
          <a:p>
            <a:r>
              <a:rPr lang="ru-RU" dirty="0"/>
              <a:t>В задании 2 </a:t>
            </a:r>
            <a:r>
              <a:rPr lang="ru-RU" dirty="0" smtClean="0"/>
              <a:t> </a:t>
            </a:r>
            <a:r>
              <a:rPr lang="ru-RU" dirty="0"/>
              <a:t>предлагается принять участие в условном </a:t>
            </a:r>
            <a:r>
              <a:rPr lang="ru-RU" dirty="0" smtClean="0"/>
              <a:t>диалоге-расспросе: ответить </a:t>
            </a:r>
            <a:r>
              <a:rPr lang="ru-RU" dirty="0"/>
              <a:t>на шесть услышанных в аудиозаписи вопросов телефонного опроса.</a:t>
            </a:r>
          </a:p>
          <a:p>
            <a:r>
              <a:rPr lang="ru-RU" dirty="0"/>
              <a:t>В задании 3 </a:t>
            </a:r>
            <a:r>
              <a:rPr lang="ru-RU" dirty="0" smtClean="0"/>
              <a:t> </a:t>
            </a:r>
            <a:r>
              <a:rPr lang="ru-RU" dirty="0"/>
              <a:t>необходимо построить законченное связное </a:t>
            </a:r>
            <a:r>
              <a:rPr lang="ru-RU" dirty="0" smtClean="0"/>
              <a:t>монологическое высказывание </a:t>
            </a:r>
            <a:r>
              <a:rPr lang="ru-RU" dirty="0"/>
              <a:t>на определённую тему с опорой на план, представленный в виде </a:t>
            </a:r>
            <a:r>
              <a:rPr lang="ru-RU" dirty="0" smtClean="0"/>
              <a:t>косвенных вопросов</a:t>
            </a:r>
            <a:r>
              <a:rPr lang="ru-RU" dirty="0"/>
              <a:t>.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   Время </a:t>
            </a:r>
            <a:r>
              <a:rPr lang="ru-RU" dirty="0"/>
              <a:t>на подготовку - 1,5 минуты.</a:t>
            </a:r>
          </a:p>
        </p:txBody>
      </p:sp>
    </p:spTree>
    <p:extLst>
      <p:ext uri="{BB962C8B-B14F-4D97-AF65-F5344CB8AC3E}">
        <p14:creationId xmlns="" xmlns:p14="http://schemas.microsoft.com/office/powerpoint/2010/main" val="400376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«Чтение текста вслух»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 </a:t>
            </a:r>
            <a:r>
              <a:rPr lang="ru-RU" dirty="0"/>
              <a:t>Во время подготовки к ответу нужно </a:t>
            </a:r>
            <a:r>
              <a:rPr lang="ru-RU" dirty="0" smtClean="0"/>
              <a:t>сконцентрироваться </a:t>
            </a:r>
            <a:r>
              <a:rPr lang="ru-RU" dirty="0"/>
              <a:t>на трудных словах, </a:t>
            </a:r>
            <a:r>
              <a:rPr lang="ru-RU" dirty="0" smtClean="0"/>
              <a:t>числах, именах </a:t>
            </a:r>
            <a:r>
              <a:rPr lang="ru-RU" dirty="0"/>
              <a:t>собственных.</a:t>
            </a:r>
          </a:p>
          <a:p>
            <a:r>
              <a:rPr lang="ru-RU" dirty="0" smtClean="0"/>
              <a:t> </a:t>
            </a:r>
            <a:r>
              <a:rPr lang="ru-RU" dirty="0"/>
              <a:t>Во время ответа, постарайтесь не делать необоснованных пауз, если вы запнулись </a:t>
            </a:r>
            <a:r>
              <a:rPr lang="ru-RU" dirty="0" smtClean="0"/>
              <a:t>или сделали </a:t>
            </a:r>
            <a:r>
              <a:rPr lang="ru-RU" dirty="0"/>
              <a:t>ошибку, исправьтесь и продолжайте читать дальше.</a:t>
            </a:r>
          </a:p>
          <a:p>
            <a:r>
              <a:rPr lang="ru-RU" dirty="0" smtClean="0"/>
              <a:t> </a:t>
            </a:r>
            <a:r>
              <a:rPr lang="ru-RU" dirty="0"/>
              <a:t>Помните: время ответа ограниченно.</a:t>
            </a:r>
          </a:p>
          <a:p>
            <a:r>
              <a:rPr lang="ru-RU" dirty="0"/>
              <a:t>До начала выполнения заданий на чтение вслух, важно повторить основные </a:t>
            </a:r>
            <a:r>
              <a:rPr lang="ru-RU" dirty="0" smtClean="0"/>
              <a:t>правила чтения </a:t>
            </a:r>
            <a:r>
              <a:rPr lang="ru-RU" dirty="0"/>
              <a:t>в английском языке. Н</a:t>
            </a:r>
            <a:r>
              <a:rPr lang="ru-RU" dirty="0" smtClean="0"/>
              <a:t>е </a:t>
            </a:r>
            <a:r>
              <a:rPr lang="ru-RU" dirty="0"/>
              <a:t>забывайте о том, </a:t>
            </a:r>
            <a:r>
              <a:rPr lang="ru-RU" dirty="0" smtClean="0"/>
              <a:t>что практически </a:t>
            </a:r>
            <a:r>
              <a:rPr lang="ru-RU" dirty="0"/>
              <a:t>из каждого из них есть исключения.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8664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225</TotalTime>
  <Words>952</Words>
  <Application>Microsoft Office PowerPoint</Application>
  <PresentationFormat>Экран (4:3)</PresentationFormat>
  <Paragraphs>93</Paragraphs>
  <Slides>21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Городская</vt:lpstr>
      <vt:lpstr>Слайд</vt:lpstr>
      <vt:lpstr>Подготовка  к ОГЭ по английскому языку 2016</vt:lpstr>
      <vt:lpstr>Структура теста ОГЭ (ГИА) по английскому языку </vt:lpstr>
      <vt:lpstr>Общие сведения ОГЭ (ГИА) по английскому языку </vt:lpstr>
      <vt:lpstr>Кто допускается до сдачи ГИА? </vt:lpstr>
      <vt:lpstr>Как влияют результаты ГИА на школьный аттестат? </vt:lpstr>
      <vt:lpstr>Слайд 6</vt:lpstr>
      <vt:lpstr>Изменения в КИМ ОГЭ (ГИА) по английскому языку </vt:lpstr>
      <vt:lpstr>Устная речь </vt:lpstr>
      <vt:lpstr>«Чтение текста вслух» 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«Тематическое монологическое высказывание»</vt:lpstr>
      <vt:lpstr>Пособия для подготовки</vt:lpstr>
      <vt:lpstr>Слайд 21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 к ОГЭ по английскому языку 2016</dc:title>
  <dc:creator>user</dc:creator>
  <cp:lastModifiedBy>user</cp:lastModifiedBy>
  <cp:revision>82</cp:revision>
  <dcterms:created xsi:type="dcterms:W3CDTF">2016-03-28T15:47:29Z</dcterms:created>
  <dcterms:modified xsi:type="dcterms:W3CDTF">2016-03-31T05:22:56Z</dcterms:modified>
</cp:coreProperties>
</file>