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C186CC-A07B-4CD6-A708-9B575E543BFE}" type="doc">
      <dgm:prSet loTypeId="urn:microsoft.com/office/officeart/2005/8/layout/vList3" loCatId="list" qsTypeId="urn:microsoft.com/office/officeart/2005/8/quickstyle/3d1" qsCatId="3D" csTypeId="urn:microsoft.com/office/officeart/2005/8/colors/colorful2" csCatId="colorful" phldr="1"/>
      <dgm:spPr/>
    </dgm:pt>
    <dgm:pt modelId="{96FAAC9A-44D7-4D72-ABFE-AED3FC4149B4}">
      <dgm:prSet phldrT="[Текст]"/>
      <dgm:spPr/>
      <dgm:t>
        <a:bodyPr/>
        <a:lstStyle/>
        <a:p>
          <a:r>
            <a:rPr lang="ru-RU" dirty="0" smtClean="0"/>
            <a:t>умение исследовать свою дея­тельность, определять эффективность своего труда</a:t>
          </a:r>
          <a:endParaRPr lang="ru-RU" dirty="0"/>
        </a:p>
      </dgm:t>
    </dgm:pt>
    <dgm:pt modelId="{E6D0A83A-688B-4D6E-88F5-2B9284338416}" type="parTrans" cxnId="{06B96DC7-D8CF-4BF7-9FA2-405E72B2F715}">
      <dgm:prSet/>
      <dgm:spPr/>
      <dgm:t>
        <a:bodyPr/>
        <a:lstStyle/>
        <a:p>
          <a:endParaRPr lang="ru-RU"/>
        </a:p>
      </dgm:t>
    </dgm:pt>
    <dgm:pt modelId="{9A4DB592-64CF-43E2-A1E9-06B5D56B7ADF}" type="sibTrans" cxnId="{06B96DC7-D8CF-4BF7-9FA2-405E72B2F715}">
      <dgm:prSet/>
      <dgm:spPr/>
      <dgm:t>
        <a:bodyPr/>
        <a:lstStyle/>
        <a:p>
          <a:endParaRPr lang="ru-RU"/>
        </a:p>
      </dgm:t>
    </dgm:pt>
    <dgm:pt modelId="{81A3232A-542F-4E11-918E-E5BE07FAE922}">
      <dgm:prSet phldrT="[Текст]"/>
      <dgm:spPr/>
      <dgm:t>
        <a:bodyPr/>
        <a:lstStyle/>
        <a:p>
          <a:r>
            <a:rPr lang="ru-RU" dirty="0" smtClean="0"/>
            <a:t>создавать мотивы, потребности и воз­можности для перестройки и улучшения своей  учебной  деятельности</a:t>
          </a:r>
          <a:endParaRPr lang="ru-RU" dirty="0"/>
        </a:p>
      </dgm:t>
    </dgm:pt>
    <dgm:pt modelId="{8B41F6FE-446B-40BE-A639-856B150DF432}" type="parTrans" cxnId="{62373180-39F5-4B89-9118-14B245ED5EB0}">
      <dgm:prSet/>
      <dgm:spPr/>
      <dgm:t>
        <a:bodyPr/>
        <a:lstStyle/>
        <a:p>
          <a:endParaRPr lang="ru-RU"/>
        </a:p>
      </dgm:t>
    </dgm:pt>
    <dgm:pt modelId="{732A44F3-71D1-44B0-AEFF-EF413DF7AD06}" type="sibTrans" cxnId="{62373180-39F5-4B89-9118-14B245ED5EB0}">
      <dgm:prSet/>
      <dgm:spPr/>
      <dgm:t>
        <a:bodyPr/>
        <a:lstStyle/>
        <a:p>
          <a:endParaRPr lang="ru-RU"/>
        </a:p>
      </dgm:t>
    </dgm:pt>
    <dgm:pt modelId="{E816403A-4D46-46D5-A8E2-5998A5E49F63}">
      <dgm:prSet phldrT="[Текст]"/>
      <dgm:spPr/>
      <dgm:t>
        <a:bodyPr/>
        <a:lstStyle/>
        <a:p>
          <a:r>
            <a:rPr lang="ru-RU" dirty="0" smtClean="0"/>
            <a:t>необходимый этап учебной деятельности для успешного продолжения образования</a:t>
          </a:r>
          <a:endParaRPr lang="ru-RU" dirty="0"/>
        </a:p>
      </dgm:t>
    </dgm:pt>
    <dgm:pt modelId="{F9FDC005-ECBC-4D0D-91D4-CCF0C68A0355}" type="parTrans" cxnId="{84266FEF-00BE-4C67-A48E-A04745840B9C}">
      <dgm:prSet/>
      <dgm:spPr/>
      <dgm:t>
        <a:bodyPr/>
        <a:lstStyle/>
        <a:p>
          <a:endParaRPr lang="ru-RU"/>
        </a:p>
      </dgm:t>
    </dgm:pt>
    <dgm:pt modelId="{95E7A93E-4278-4ACA-A7C6-A36CFFAFDE56}" type="sibTrans" cxnId="{84266FEF-00BE-4C67-A48E-A04745840B9C}">
      <dgm:prSet/>
      <dgm:spPr/>
      <dgm:t>
        <a:bodyPr/>
        <a:lstStyle/>
        <a:p>
          <a:endParaRPr lang="ru-RU"/>
        </a:p>
      </dgm:t>
    </dgm:pt>
    <dgm:pt modelId="{D56837F6-2A3E-4C18-B62E-99A4C8FA1F78}" type="pres">
      <dgm:prSet presAssocID="{59C186CC-A07B-4CD6-A708-9B575E543BFE}" presName="linearFlow" presStyleCnt="0">
        <dgm:presLayoutVars>
          <dgm:dir/>
          <dgm:resizeHandles val="exact"/>
        </dgm:presLayoutVars>
      </dgm:prSet>
      <dgm:spPr/>
    </dgm:pt>
    <dgm:pt modelId="{1B9B4F07-EC7C-4B81-82AD-A36C84E26C06}" type="pres">
      <dgm:prSet presAssocID="{96FAAC9A-44D7-4D72-ABFE-AED3FC4149B4}" presName="composite" presStyleCnt="0"/>
      <dgm:spPr/>
    </dgm:pt>
    <dgm:pt modelId="{7A777438-E062-49A8-9010-375D4C9E678C}" type="pres">
      <dgm:prSet presAssocID="{96FAAC9A-44D7-4D72-ABFE-AED3FC4149B4}" presName="imgShp" presStyleLbl="fgImgPlace1" presStyleIdx="0" presStyleCnt="3" custScaleX="223746" custLinFactNeighborX="-67886" custLinFactNeighborY="2369"/>
      <dgm:spPr/>
    </dgm:pt>
    <dgm:pt modelId="{5379050C-F7C9-4C99-A823-764C4E997CC6}" type="pres">
      <dgm:prSet presAssocID="{96FAAC9A-44D7-4D72-ABFE-AED3FC4149B4}" presName="txShp" presStyleLbl="node1" presStyleIdx="0" presStyleCnt="3" custLinFactNeighborX="8919" custLinFactNeighborY="36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917B02-422B-4365-A897-0F1EB7730C12}" type="pres">
      <dgm:prSet presAssocID="{9A4DB592-64CF-43E2-A1E9-06B5D56B7ADF}" presName="spacing" presStyleCnt="0"/>
      <dgm:spPr/>
    </dgm:pt>
    <dgm:pt modelId="{48B1A51C-1A71-40E6-A6C0-A89AE4D1164B}" type="pres">
      <dgm:prSet presAssocID="{81A3232A-542F-4E11-918E-E5BE07FAE922}" presName="composite" presStyleCnt="0"/>
      <dgm:spPr/>
    </dgm:pt>
    <dgm:pt modelId="{C947519A-40D1-4A2F-96D4-4ECE4A67347C}" type="pres">
      <dgm:prSet presAssocID="{81A3232A-542F-4E11-918E-E5BE07FAE922}" presName="imgShp" presStyleLbl="fgImgPlace1" presStyleIdx="1" presStyleCnt="3" custScaleX="208966" custLinFactNeighborX="-62454" custLinFactNeighborY="-2530"/>
      <dgm:spPr/>
    </dgm:pt>
    <dgm:pt modelId="{888490D3-9BE5-4FF9-8B68-5E8E13E66C2D}" type="pres">
      <dgm:prSet presAssocID="{81A3232A-542F-4E11-918E-E5BE07FAE922}" presName="txShp" presStyleLbl="node1" presStyleIdx="1" presStyleCnt="3" custLinFactNeighborX="10012" custLinFactNeighborY="2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4B8C09-861E-4C78-8863-3C8303054ED3}" type="pres">
      <dgm:prSet presAssocID="{732A44F3-71D1-44B0-AEFF-EF413DF7AD06}" presName="spacing" presStyleCnt="0"/>
      <dgm:spPr/>
    </dgm:pt>
    <dgm:pt modelId="{D9E65183-AD27-434F-B91D-D59616A6B001}" type="pres">
      <dgm:prSet presAssocID="{E816403A-4D46-46D5-A8E2-5998A5E49F63}" presName="composite" presStyleCnt="0"/>
      <dgm:spPr/>
    </dgm:pt>
    <dgm:pt modelId="{D90A763E-396A-4EA5-9443-8FA1D123495C}" type="pres">
      <dgm:prSet presAssocID="{E816403A-4D46-46D5-A8E2-5998A5E49F63}" presName="imgShp" presStyleLbl="fgImgPlace1" presStyleIdx="2" presStyleCnt="3" custScaleX="223746" custLinFactNeighborX="-66149" custLinFactNeighborY="-11737"/>
      <dgm:spPr/>
    </dgm:pt>
    <dgm:pt modelId="{14C34AE5-A9B2-42FA-AA13-D895DBE8E89A}" type="pres">
      <dgm:prSet presAssocID="{E816403A-4D46-46D5-A8E2-5998A5E49F63}" presName="txShp" presStyleLbl="node1" presStyleIdx="2" presStyleCnt="3" custLinFactNeighborX="8919" custLinFactNeighborY="-55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810C7F-92DB-41D0-BAD6-9715AB0EABA2}" type="presOf" srcId="{E816403A-4D46-46D5-A8E2-5998A5E49F63}" destId="{14C34AE5-A9B2-42FA-AA13-D895DBE8E89A}" srcOrd="0" destOrd="0" presId="urn:microsoft.com/office/officeart/2005/8/layout/vList3"/>
    <dgm:cxn modelId="{84266FEF-00BE-4C67-A48E-A04745840B9C}" srcId="{59C186CC-A07B-4CD6-A708-9B575E543BFE}" destId="{E816403A-4D46-46D5-A8E2-5998A5E49F63}" srcOrd="2" destOrd="0" parTransId="{F9FDC005-ECBC-4D0D-91D4-CCF0C68A0355}" sibTransId="{95E7A93E-4278-4ACA-A7C6-A36CFFAFDE56}"/>
    <dgm:cxn modelId="{D785B266-919A-428E-9C0A-0EAD017C3B88}" type="presOf" srcId="{81A3232A-542F-4E11-918E-E5BE07FAE922}" destId="{888490D3-9BE5-4FF9-8B68-5E8E13E66C2D}" srcOrd="0" destOrd="0" presId="urn:microsoft.com/office/officeart/2005/8/layout/vList3"/>
    <dgm:cxn modelId="{62373180-39F5-4B89-9118-14B245ED5EB0}" srcId="{59C186CC-A07B-4CD6-A708-9B575E543BFE}" destId="{81A3232A-542F-4E11-918E-E5BE07FAE922}" srcOrd="1" destOrd="0" parTransId="{8B41F6FE-446B-40BE-A639-856B150DF432}" sibTransId="{732A44F3-71D1-44B0-AEFF-EF413DF7AD06}"/>
    <dgm:cxn modelId="{06B96DC7-D8CF-4BF7-9FA2-405E72B2F715}" srcId="{59C186CC-A07B-4CD6-A708-9B575E543BFE}" destId="{96FAAC9A-44D7-4D72-ABFE-AED3FC4149B4}" srcOrd="0" destOrd="0" parTransId="{E6D0A83A-688B-4D6E-88F5-2B9284338416}" sibTransId="{9A4DB592-64CF-43E2-A1E9-06B5D56B7ADF}"/>
    <dgm:cxn modelId="{8BC01826-CA33-4DF2-BDCF-E7AAC8280BD0}" type="presOf" srcId="{59C186CC-A07B-4CD6-A708-9B575E543BFE}" destId="{D56837F6-2A3E-4C18-B62E-99A4C8FA1F78}" srcOrd="0" destOrd="0" presId="urn:microsoft.com/office/officeart/2005/8/layout/vList3"/>
    <dgm:cxn modelId="{6FA49765-1F25-454A-8F94-8BBCE244F05A}" type="presOf" srcId="{96FAAC9A-44D7-4D72-ABFE-AED3FC4149B4}" destId="{5379050C-F7C9-4C99-A823-764C4E997CC6}" srcOrd="0" destOrd="0" presId="urn:microsoft.com/office/officeart/2005/8/layout/vList3"/>
    <dgm:cxn modelId="{34CAC533-AAFD-4A4A-989A-62712D4B4702}" type="presParOf" srcId="{D56837F6-2A3E-4C18-B62E-99A4C8FA1F78}" destId="{1B9B4F07-EC7C-4B81-82AD-A36C84E26C06}" srcOrd="0" destOrd="0" presId="urn:microsoft.com/office/officeart/2005/8/layout/vList3"/>
    <dgm:cxn modelId="{21C6B0C1-836E-49EF-906D-C13A97AC0F1E}" type="presParOf" srcId="{1B9B4F07-EC7C-4B81-82AD-A36C84E26C06}" destId="{7A777438-E062-49A8-9010-375D4C9E678C}" srcOrd="0" destOrd="0" presId="urn:microsoft.com/office/officeart/2005/8/layout/vList3"/>
    <dgm:cxn modelId="{E09E9ABA-2D32-47FF-A626-A71C8D1A0816}" type="presParOf" srcId="{1B9B4F07-EC7C-4B81-82AD-A36C84E26C06}" destId="{5379050C-F7C9-4C99-A823-764C4E997CC6}" srcOrd="1" destOrd="0" presId="urn:microsoft.com/office/officeart/2005/8/layout/vList3"/>
    <dgm:cxn modelId="{9E9798C6-3366-4899-850D-CB48C0CA9CD6}" type="presParOf" srcId="{D56837F6-2A3E-4C18-B62E-99A4C8FA1F78}" destId="{CA917B02-422B-4365-A897-0F1EB7730C12}" srcOrd="1" destOrd="0" presId="urn:microsoft.com/office/officeart/2005/8/layout/vList3"/>
    <dgm:cxn modelId="{59A49B01-CA7D-42BA-B158-6A68C8A3E4D8}" type="presParOf" srcId="{D56837F6-2A3E-4C18-B62E-99A4C8FA1F78}" destId="{48B1A51C-1A71-40E6-A6C0-A89AE4D1164B}" srcOrd="2" destOrd="0" presId="urn:microsoft.com/office/officeart/2005/8/layout/vList3"/>
    <dgm:cxn modelId="{092D8B28-F0E4-45A1-B5D7-76B928CD1D0D}" type="presParOf" srcId="{48B1A51C-1A71-40E6-A6C0-A89AE4D1164B}" destId="{C947519A-40D1-4A2F-96D4-4ECE4A67347C}" srcOrd="0" destOrd="0" presId="urn:microsoft.com/office/officeart/2005/8/layout/vList3"/>
    <dgm:cxn modelId="{CC24A674-53DF-4AA9-94B6-C93897480198}" type="presParOf" srcId="{48B1A51C-1A71-40E6-A6C0-A89AE4D1164B}" destId="{888490D3-9BE5-4FF9-8B68-5E8E13E66C2D}" srcOrd="1" destOrd="0" presId="urn:microsoft.com/office/officeart/2005/8/layout/vList3"/>
    <dgm:cxn modelId="{CD0B1671-E0A5-4AFC-931F-565C6C270597}" type="presParOf" srcId="{D56837F6-2A3E-4C18-B62E-99A4C8FA1F78}" destId="{984B8C09-861E-4C78-8863-3C8303054ED3}" srcOrd="3" destOrd="0" presId="urn:microsoft.com/office/officeart/2005/8/layout/vList3"/>
    <dgm:cxn modelId="{06DD27D4-13C7-4503-A5B8-75763AEFDBA1}" type="presParOf" srcId="{D56837F6-2A3E-4C18-B62E-99A4C8FA1F78}" destId="{D9E65183-AD27-434F-B91D-D59616A6B001}" srcOrd="4" destOrd="0" presId="urn:microsoft.com/office/officeart/2005/8/layout/vList3"/>
    <dgm:cxn modelId="{657BDF51-D7E5-4F93-B11D-23E8177A87A0}" type="presParOf" srcId="{D9E65183-AD27-434F-B91D-D59616A6B001}" destId="{D90A763E-396A-4EA5-9443-8FA1D123495C}" srcOrd="0" destOrd="0" presId="urn:microsoft.com/office/officeart/2005/8/layout/vList3"/>
    <dgm:cxn modelId="{74E50211-DB7D-47D1-9BA6-8175C10F4F81}" type="presParOf" srcId="{D9E65183-AD27-434F-B91D-D59616A6B001}" destId="{14C34AE5-A9B2-42FA-AA13-D895DBE8E89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79050C-F7C9-4C99-A823-764C4E997CC6}">
      <dsp:nvSpPr>
        <dsp:cNvPr id="0" name=""/>
        <dsp:cNvSpPr/>
      </dsp:nvSpPr>
      <dsp:spPr>
        <a:xfrm rot="10800000">
          <a:off x="2364230" y="53114"/>
          <a:ext cx="4693173" cy="1387600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189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умение исследовать свою дея­тельность, определять эффективность своего труда</a:t>
          </a:r>
          <a:endParaRPr lang="ru-RU" sz="1800" kern="1200" dirty="0"/>
        </a:p>
      </dsp:txBody>
      <dsp:txXfrm rot="10800000">
        <a:off x="2711130" y="53114"/>
        <a:ext cx="4346273" cy="1387600"/>
      </dsp:txXfrm>
    </dsp:sp>
    <dsp:sp modelId="{7A777438-E062-49A8-9010-375D4C9E678C}">
      <dsp:nvSpPr>
        <dsp:cNvPr id="0" name=""/>
        <dsp:cNvSpPr/>
      </dsp:nvSpPr>
      <dsp:spPr>
        <a:xfrm>
          <a:off x="0" y="35144"/>
          <a:ext cx="3104699" cy="1387600"/>
        </a:xfrm>
        <a:prstGeom prst="ellipse">
          <a:avLst/>
        </a:prstGeom>
        <a:gradFill rotWithShape="0">
          <a:gsLst>
            <a:gs pos="0">
              <a:schemeClr val="accent2">
                <a:tint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tint val="5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88490D3-9BE5-4FF9-8B68-5E8E13E66C2D}">
      <dsp:nvSpPr>
        <dsp:cNvPr id="0" name=""/>
        <dsp:cNvSpPr/>
      </dsp:nvSpPr>
      <dsp:spPr>
        <a:xfrm rot="10800000">
          <a:off x="2364230" y="1841283"/>
          <a:ext cx="4693173" cy="1387600"/>
        </a:xfrm>
        <a:prstGeom prst="homePlate">
          <a:avLst/>
        </a:prstGeom>
        <a:gradFill rotWithShape="0">
          <a:gsLst>
            <a:gs pos="0">
              <a:schemeClr val="accent2">
                <a:hueOff val="-368613"/>
                <a:satOff val="44335"/>
                <a:lumOff val="5098"/>
                <a:alphaOff val="0"/>
              </a:schemeClr>
            </a:gs>
            <a:gs pos="100000">
              <a:schemeClr val="accent2">
                <a:hueOff val="-368613"/>
                <a:satOff val="44335"/>
                <a:lumOff val="5098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189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создавать мотивы, потребности и воз­можности для перестройки и улучшения своей  учебной  деятельности</a:t>
          </a:r>
          <a:endParaRPr lang="ru-RU" sz="1800" kern="1200" dirty="0"/>
        </a:p>
      </dsp:txBody>
      <dsp:txXfrm rot="10800000">
        <a:off x="2711130" y="1841283"/>
        <a:ext cx="4346273" cy="1387600"/>
      </dsp:txXfrm>
    </dsp:sp>
    <dsp:sp modelId="{C947519A-40D1-4A2F-96D4-4ECE4A67347C}">
      <dsp:nvSpPr>
        <dsp:cNvPr id="0" name=""/>
        <dsp:cNvSpPr/>
      </dsp:nvSpPr>
      <dsp:spPr>
        <a:xfrm>
          <a:off x="0" y="1768975"/>
          <a:ext cx="2899612" cy="1387600"/>
        </a:xfrm>
        <a:prstGeom prst="ellipse">
          <a:avLst/>
        </a:prstGeom>
        <a:gradFill rotWithShape="0">
          <a:gsLst>
            <a:gs pos="0">
              <a:schemeClr val="accent2">
                <a:tint val="50000"/>
                <a:hueOff val="-749867"/>
                <a:satOff val="47835"/>
                <a:lumOff val="4499"/>
                <a:alphaOff val="0"/>
              </a:schemeClr>
            </a:gs>
            <a:gs pos="100000">
              <a:schemeClr val="accent2">
                <a:tint val="50000"/>
                <a:hueOff val="-749867"/>
                <a:satOff val="47835"/>
                <a:lumOff val="4499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4C34AE5-A9B2-42FA-AA13-D895DBE8E89A}">
      <dsp:nvSpPr>
        <dsp:cNvPr id="0" name=""/>
        <dsp:cNvSpPr/>
      </dsp:nvSpPr>
      <dsp:spPr>
        <a:xfrm rot="10800000">
          <a:off x="2364230" y="3529142"/>
          <a:ext cx="4693173" cy="1387600"/>
        </a:xfrm>
        <a:prstGeom prst="homePlate">
          <a:avLst/>
        </a:prstGeom>
        <a:gradFill rotWithShape="0">
          <a:gsLst>
            <a:gs pos="0">
              <a:schemeClr val="accent2">
                <a:hueOff val="-737226"/>
                <a:satOff val="88670"/>
                <a:lumOff val="10196"/>
                <a:alphaOff val="0"/>
              </a:schemeClr>
            </a:gs>
            <a:gs pos="100000">
              <a:schemeClr val="accent2">
                <a:hueOff val="-737226"/>
                <a:satOff val="88670"/>
                <a:lumOff val="10196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189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необходимый этап учебной деятельности для успешного продолжения образования</a:t>
          </a:r>
          <a:endParaRPr lang="ru-RU" sz="1800" kern="1200" dirty="0"/>
        </a:p>
      </dsp:txBody>
      <dsp:txXfrm rot="10800000">
        <a:off x="2711130" y="3529142"/>
        <a:ext cx="4346273" cy="1387600"/>
      </dsp:txXfrm>
    </dsp:sp>
    <dsp:sp modelId="{D90A763E-396A-4EA5-9443-8FA1D123495C}">
      <dsp:nvSpPr>
        <dsp:cNvPr id="0" name=""/>
        <dsp:cNvSpPr/>
      </dsp:nvSpPr>
      <dsp:spPr>
        <a:xfrm>
          <a:off x="0" y="3443027"/>
          <a:ext cx="3104699" cy="1387600"/>
        </a:xfrm>
        <a:prstGeom prst="ellipse">
          <a:avLst/>
        </a:prstGeom>
        <a:gradFill rotWithShape="0">
          <a:gsLst>
            <a:gs pos="0">
              <a:schemeClr val="accent2">
                <a:tint val="50000"/>
                <a:hueOff val="-1499734"/>
                <a:satOff val="95669"/>
                <a:lumOff val="8998"/>
                <a:alphaOff val="0"/>
              </a:schemeClr>
            </a:gs>
            <a:gs pos="100000">
              <a:schemeClr val="accent2">
                <a:tint val="50000"/>
                <a:hueOff val="-1499734"/>
                <a:satOff val="95669"/>
                <a:lumOff val="8998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EB8EB24-4456-4533-B8F7-FAB11E9FC6B1}" type="datetimeFigureOut">
              <a:rPr lang="ru-RU" smtClean="0"/>
              <a:t>23.04.15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DC6DEE9-6230-40EB-AD0B-648EDB0DD01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B24-4456-4533-B8F7-FAB11E9FC6B1}" type="datetimeFigureOut">
              <a:rPr lang="ru-RU" smtClean="0"/>
              <a:t>23.04.15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DEE9-6230-40EB-AD0B-648EDB0DD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B24-4456-4533-B8F7-FAB11E9FC6B1}" type="datetimeFigureOut">
              <a:rPr lang="ru-RU" smtClean="0"/>
              <a:t>23.04.15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DEE9-6230-40EB-AD0B-648EDB0DD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B24-4456-4533-B8F7-FAB11E9FC6B1}" type="datetimeFigureOut">
              <a:rPr lang="ru-RU" smtClean="0"/>
              <a:t>23.04.15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DEE9-6230-40EB-AD0B-648EDB0DD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B24-4456-4533-B8F7-FAB11E9FC6B1}" type="datetimeFigureOut">
              <a:rPr lang="ru-RU" smtClean="0"/>
              <a:t>23.04.15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DEE9-6230-40EB-AD0B-648EDB0DD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B24-4456-4533-B8F7-FAB11E9FC6B1}" type="datetimeFigureOut">
              <a:rPr lang="ru-RU" smtClean="0"/>
              <a:t>23.04.15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DEE9-6230-40EB-AD0B-648EDB0DD01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B24-4456-4533-B8F7-FAB11E9FC6B1}" type="datetimeFigureOut">
              <a:rPr lang="ru-RU" smtClean="0"/>
              <a:t>23.04.15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DEE9-6230-40EB-AD0B-648EDB0DD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B24-4456-4533-B8F7-FAB11E9FC6B1}" type="datetimeFigureOut">
              <a:rPr lang="ru-RU" smtClean="0"/>
              <a:t>23.04.15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DEE9-6230-40EB-AD0B-648EDB0DD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B24-4456-4533-B8F7-FAB11E9FC6B1}" type="datetimeFigureOut">
              <a:rPr lang="ru-RU" smtClean="0"/>
              <a:t>23.04.15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DEE9-6230-40EB-AD0B-648EDB0DD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B24-4456-4533-B8F7-FAB11E9FC6B1}" type="datetimeFigureOut">
              <a:rPr lang="ru-RU" smtClean="0"/>
              <a:t>23.04.15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DEE9-6230-40EB-AD0B-648EDB0DD01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B24-4456-4533-B8F7-FAB11E9FC6B1}" type="datetimeFigureOut">
              <a:rPr lang="ru-RU" smtClean="0"/>
              <a:t>23.04.15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DEE9-6230-40EB-AD0B-648EDB0DD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EB8EB24-4456-4533-B8F7-FAB11E9FC6B1}" type="datetimeFigureOut">
              <a:rPr lang="ru-RU" smtClean="0"/>
              <a:t>23.04.15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DC6DEE9-6230-40EB-AD0B-648EDB0DD0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4114800" cy="48245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  <a:t>Формирование у обучающихся навыков самоанализа и самоконтроля </a:t>
            </a:r>
            <a:b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как один из компонентов регулятивных универсальных учебных действий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48572" y="4941168"/>
            <a:ext cx="3309803" cy="1260629"/>
          </a:xfrm>
        </p:spPr>
        <p:txBody>
          <a:bodyPr/>
          <a:lstStyle/>
          <a:p>
            <a:pPr algn="r"/>
            <a:r>
              <a:rPr lang="ru-RU" dirty="0" smtClean="0"/>
              <a:t>учитель английского языка</a:t>
            </a:r>
          </a:p>
          <a:p>
            <a:pPr algn="r"/>
            <a:r>
              <a:rPr lang="ru-RU" dirty="0" smtClean="0"/>
              <a:t>Мымрина О.А.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188640"/>
            <a:ext cx="380270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МБОУ СОШ №1 г. Ворсма</a:t>
            </a:r>
          </a:p>
          <a:p>
            <a:pPr algn="ctr"/>
            <a:endParaRPr lang="ru-RU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ctr"/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Семинар учителей английского языка </a:t>
            </a:r>
          </a:p>
          <a:p>
            <a:pPr algn="ctr"/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ctr"/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«Меняй себя ради себя»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73278" y="6340678"/>
            <a:ext cx="3059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27 апреля 2015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73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Прием</a:t>
            </a:r>
            <a:r>
              <a:rPr lang="en-US" dirty="0" smtClean="0"/>
              <a:t> </a:t>
            </a:r>
            <a:r>
              <a:rPr lang="ru-RU" b="1" dirty="0" smtClean="0"/>
              <a:t>“</a:t>
            </a:r>
            <a:r>
              <a:rPr lang="en-US" b="1" dirty="0"/>
              <a:t>INSERT</a:t>
            </a:r>
            <a:r>
              <a:rPr lang="ru-RU" b="1" dirty="0"/>
              <a:t>”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</a:t>
            </a:r>
            <a:r>
              <a:rPr lang="en-US" dirty="0"/>
              <a:t> </a:t>
            </a:r>
            <a:r>
              <a:rPr lang="en-US" dirty="0" smtClean="0"/>
              <a:t>  – </a:t>
            </a:r>
            <a:r>
              <a:rPr lang="en-US" dirty="0"/>
              <a:t>informed:  </a:t>
            </a:r>
            <a:r>
              <a:rPr lang="ru-RU" dirty="0"/>
              <a:t>уже знал</a:t>
            </a:r>
            <a:r>
              <a:rPr lang="en-US" dirty="0"/>
              <a:t>; </a:t>
            </a:r>
            <a:endParaRPr lang="ru-RU" dirty="0"/>
          </a:p>
          <a:p>
            <a:pPr marL="68580" indent="0">
              <a:buNone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N</a:t>
            </a:r>
            <a:r>
              <a:rPr lang="en-US" dirty="0"/>
              <a:t> – new: </a:t>
            </a:r>
            <a:r>
              <a:rPr lang="ru-RU" dirty="0"/>
              <a:t>новое</a:t>
            </a:r>
            <a:r>
              <a:rPr lang="en-US" dirty="0"/>
              <a:t>; </a:t>
            </a:r>
            <a:endParaRPr lang="ru-RU" dirty="0"/>
          </a:p>
          <a:p>
            <a:pPr marL="68580" indent="0"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en-US" dirty="0" smtClean="0"/>
              <a:t>  – </a:t>
            </a:r>
            <a:r>
              <a:rPr lang="en-US" dirty="0"/>
              <a:t>specious: </a:t>
            </a:r>
            <a:r>
              <a:rPr lang="ru-RU" dirty="0"/>
              <a:t>думал иначе</a:t>
            </a:r>
            <a:r>
              <a:rPr lang="en-US" dirty="0"/>
              <a:t>; </a:t>
            </a:r>
            <a:endParaRPr lang="ru-RU" dirty="0"/>
          </a:p>
          <a:p>
            <a:pPr marL="68580" indent="0">
              <a:buNone/>
            </a:pPr>
            <a:r>
              <a:rPr lang="en-US" b="1" dirty="0"/>
              <a:t>E 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/>
              <a:t>effective                </a:t>
            </a:r>
            <a:endParaRPr lang="ru-RU" dirty="0"/>
          </a:p>
          <a:p>
            <a:pPr marL="68580" indent="0">
              <a:buNone/>
            </a:pPr>
            <a:r>
              <a:rPr lang="ru-RU" b="1" dirty="0"/>
              <a:t>R</a:t>
            </a:r>
            <a:r>
              <a:rPr lang="ru-RU" dirty="0"/>
              <a:t> </a:t>
            </a:r>
            <a:r>
              <a:rPr lang="en-US" dirty="0" smtClean="0"/>
              <a:t> </a:t>
            </a:r>
            <a:r>
              <a:rPr lang="ru-RU" dirty="0" smtClean="0"/>
              <a:t>– </a:t>
            </a:r>
            <a:r>
              <a:rPr lang="ru-RU" dirty="0" err="1"/>
              <a:t>reading</a:t>
            </a:r>
            <a:r>
              <a:rPr lang="ru-RU" dirty="0"/>
              <a:t> </a:t>
            </a:r>
            <a:r>
              <a:rPr lang="en-US" dirty="0" smtClean="0"/>
              <a:t> </a:t>
            </a:r>
            <a:r>
              <a:rPr lang="ru-RU" dirty="0"/>
              <a:t>	подробные сведения</a:t>
            </a:r>
          </a:p>
          <a:p>
            <a:pPr marL="68580" indent="0">
              <a:buNone/>
            </a:pPr>
            <a:r>
              <a:rPr lang="ru-RU" b="1" dirty="0" smtClean="0"/>
              <a:t>T</a:t>
            </a:r>
            <a:r>
              <a:rPr lang="en-US" b="1" dirty="0" smtClean="0"/>
              <a:t> 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thinking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3203848" y="3789040"/>
            <a:ext cx="504056" cy="1152128"/>
          </a:xfrm>
          <a:prstGeom prst="rightBrace">
            <a:avLst>
              <a:gd name="adj1" fmla="val 9922"/>
              <a:gd name="adj2" fmla="val 50000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97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468776"/>
              </p:ext>
            </p:extLst>
          </p:nvPr>
        </p:nvGraphicFramePr>
        <p:xfrm>
          <a:off x="13009" y="-1"/>
          <a:ext cx="9144002" cy="685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359"/>
                <a:gridCol w="590676"/>
                <a:gridCol w="911446"/>
                <a:gridCol w="911446"/>
                <a:gridCol w="625954"/>
                <a:gridCol w="889296"/>
                <a:gridCol w="889296"/>
                <a:gridCol w="607907"/>
                <a:gridCol w="877811"/>
                <a:gridCol w="877811"/>
              </a:tblGrid>
              <a:tr h="425322">
                <a:tc gridSpan="10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Name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479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I can …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…remember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…say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…</a:t>
                      </a:r>
                      <a:r>
                        <a:rPr lang="en-US" sz="1400">
                          <a:effectLst/>
                        </a:rPr>
                        <a:t> read and write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5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very well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OK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not very well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very well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OK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not very well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very well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OK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not very well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 anchor="ctr"/>
                </a:tc>
              </a:tr>
              <a:tr h="12378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Hello, </a:t>
                      </a:r>
                      <a:r>
                        <a:rPr lang="en-US" sz="1400" dirty="0" smtClean="0">
                          <a:effectLst/>
                        </a:rPr>
                        <a:t>I’m…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What’s </a:t>
                      </a:r>
                      <a:r>
                        <a:rPr lang="en-US" sz="1400" dirty="0">
                          <a:effectLst/>
                        </a:rPr>
                        <a:t>your name?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My name is…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</a:tr>
              <a:tr h="12354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What’s this?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It’s a…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This is…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</a:tr>
              <a:tr h="3704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One, two,…ten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</a:tr>
              <a:tr h="1313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Stand up! Sit down!</a:t>
                      </a:r>
                      <a:endParaRPr lang="ru-RU" sz="14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Open your books.</a:t>
                      </a:r>
                      <a:endParaRPr lang="ru-RU" sz="14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Close your books.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</a:tr>
              <a:tr h="12396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Draw how you feel</a:t>
                      </a:r>
                      <a:r>
                        <a:rPr lang="en-US" sz="1400" dirty="0" smtClean="0">
                          <a:effectLst/>
                        </a:rPr>
                        <a:t>!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07" marR="38507" marT="0" marB="0"/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073803"/>
              </p:ext>
            </p:extLst>
          </p:nvPr>
        </p:nvGraphicFramePr>
        <p:xfrm>
          <a:off x="1224063" y="6177067"/>
          <a:ext cx="4476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Точечный рисунок" r:id="rId3" imgW="1714739" imgH="1419048" progId="Paint.Picture">
                  <p:embed/>
                </p:oleObj>
              </mc:Choice>
              <mc:Fallback>
                <p:oleObj name="Точечный рисунок" r:id="rId3" imgW="1714739" imgH="1419048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4063" y="6177067"/>
                        <a:ext cx="4476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222554"/>
              </p:ext>
            </p:extLst>
          </p:nvPr>
        </p:nvGraphicFramePr>
        <p:xfrm>
          <a:off x="611560" y="6165304"/>
          <a:ext cx="4476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Точечный рисунок" r:id="rId5" imgW="1714739" imgH="1419048" progId="Paint.Picture">
                  <p:embed/>
                </p:oleObj>
              </mc:Choice>
              <mc:Fallback>
                <p:oleObj name="Точечный рисунок" r:id="rId5" imgW="1714739" imgH="1419048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6165304"/>
                        <a:ext cx="4476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Дуга 7"/>
          <p:cNvSpPr/>
          <p:nvPr/>
        </p:nvSpPr>
        <p:spPr>
          <a:xfrm rot="8091084">
            <a:off x="3906838" y="9602788"/>
            <a:ext cx="228600" cy="234950"/>
          </a:xfrm>
          <a:prstGeom prst="arc">
            <a:avLst>
              <a:gd name="adj1" fmla="val 15310073"/>
              <a:gd name="adj2" fmla="val 96803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4364038" y="9786938"/>
            <a:ext cx="193675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 rot="19108074">
            <a:off x="4711700" y="9786938"/>
            <a:ext cx="376238" cy="360362"/>
          </a:xfrm>
          <a:prstGeom prst="arc">
            <a:avLst>
              <a:gd name="adj1" fmla="val 16963141"/>
              <a:gd name="adj2" fmla="val 20816861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701475"/>
              </p:ext>
            </p:extLst>
          </p:nvPr>
        </p:nvGraphicFramePr>
        <p:xfrm>
          <a:off x="39247" y="6157389"/>
          <a:ext cx="4476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Точечный рисунок" r:id="rId6" imgW="1714739" imgH="1419048" progId="Paint.Picture">
                  <p:embed/>
                </p:oleObj>
              </mc:Choice>
              <mc:Fallback>
                <p:oleObj name="Точечный рисунок" r:id="rId6" imgW="1714739" imgH="1419048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7" y="6157389"/>
                        <a:ext cx="4476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>
            <a:off x="755576" y="6394165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 rot="19108074">
            <a:off x="1259941" y="6392292"/>
            <a:ext cx="375920" cy="360680"/>
          </a:xfrm>
          <a:prstGeom prst="arc">
            <a:avLst>
              <a:gd name="adj1" fmla="val 16963141"/>
              <a:gd name="adj2" fmla="val 20816861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0" name="Дуга 19"/>
          <p:cNvSpPr/>
          <p:nvPr/>
        </p:nvSpPr>
        <p:spPr>
          <a:xfrm rot="8091084">
            <a:off x="148150" y="6207891"/>
            <a:ext cx="229870" cy="210231"/>
          </a:xfrm>
          <a:prstGeom prst="arc">
            <a:avLst>
              <a:gd name="adj1" fmla="val 15310073"/>
              <a:gd name="adj2" fmla="val 96803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027664"/>
            <a:ext cx="7704856" cy="542567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Учителям не следует забывать, что деятельность обучающихся, связанная с самоконтролем, является неотъемлемой частью обучения, совершенство­вания ученика и требует внимания со стороны учителя, как и любая другая учебная деятельность.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60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HP\Desktop\1247963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7776864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78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1403648" y="764704"/>
            <a:ext cx="6048672" cy="108012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1520788"/>
            <a:ext cx="7024744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формы </a:t>
            </a:r>
            <a:r>
              <a:rPr lang="ru-RU" b="1" dirty="0" smtClean="0">
                <a:solidFill>
                  <a:schemeClr val="tx1"/>
                </a:solidFill>
              </a:rPr>
              <a:t>самоконтроля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 rot="1475828">
            <a:off x="2336635" y="1719260"/>
            <a:ext cx="485630" cy="1820882"/>
          </a:xfrm>
          <a:prstGeom prst="downArrow">
            <a:avLst>
              <a:gd name="adj1" fmla="val 50000"/>
              <a:gd name="adj2" fmla="val 141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20367268">
            <a:off x="5893916" y="1751457"/>
            <a:ext cx="462280" cy="1872082"/>
          </a:xfrm>
          <a:prstGeom prst="downArrow">
            <a:avLst>
              <a:gd name="adj1" fmla="val 50000"/>
              <a:gd name="adj2" fmla="val 1429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39552" y="3552293"/>
            <a:ext cx="3096344" cy="152659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364088" y="3558594"/>
            <a:ext cx="3096344" cy="152659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19571" y="3789040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внешняя произвольная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44108" y="3900089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внутренняя непроизвольная </a:t>
            </a:r>
          </a:p>
        </p:txBody>
      </p:sp>
    </p:spTree>
    <p:extLst>
      <p:ext uri="{BB962C8B-B14F-4D97-AF65-F5344CB8AC3E}">
        <p14:creationId xmlns:p14="http://schemas.microsoft.com/office/powerpoint/2010/main" val="352026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  <p:bldP spid="4" grpId="0" animBg="1"/>
      <p:bldP spid="5" grpId="0" animBg="1"/>
      <p:bldP spid="7" grpId="0" animBg="1"/>
      <p:bldP spid="8" grpId="0" animBg="1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Этапы </a:t>
            </a:r>
            <a:r>
              <a:rPr lang="ru-RU" dirty="0"/>
              <a:t>формирования самоконтроля: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060848"/>
            <a:ext cx="7992888" cy="3771781"/>
          </a:xfrm>
        </p:spPr>
        <p:txBody>
          <a:bodyPr>
            <a:normAutofit/>
          </a:bodyPr>
          <a:lstStyle/>
          <a:p>
            <a:r>
              <a:rPr lang="ru-RU" b="1" dirty="0"/>
              <a:t>1-й этап:  </a:t>
            </a:r>
            <a:r>
              <a:rPr lang="ru-RU" dirty="0"/>
              <a:t>ученик должен научиться понимать и принимать контроль </a:t>
            </a:r>
            <a:r>
              <a:rPr lang="ru-RU" dirty="0" smtClean="0">
                <a:hlinkClick r:id="rId2" action="ppaction://hlinksldjump"/>
              </a:rPr>
              <a:t>учителя</a:t>
            </a:r>
            <a:r>
              <a:rPr lang="ru-RU" dirty="0" smtClean="0"/>
              <a:t>;</a:t>
            </a:r>
          </a:p>
          <a:p>
            <a:r>
              <a:rPr lang="ru-RU" b="1" dirty="0"/>
              <a:t>2-й этап:   </a:t>
            </a:r>
            <a:r>
              <a:rPr lang="ru-RU" dirty="0">
                <a:hlinkClick r:id="rId3" action="ppaction://hlinksldjump"/>
              </a:rPr>
              <a:t>ученик</a:t>
            </a:r>
            <a:r>
              <a:rPr lang="ru-RU" dirty="0"/>
              <a:t> должен научиться  наблюдать и анализировать учебную деятельность своих </a:t>
            </a:r>
            <a:r>
              <a:rPr lang="ru-RU" dirty="0" smtClean="0"/>
              <a:t>товарищей;</a:t>
            </a:r>
          </a:p>
          <a:p>
            <a:r>
              <a:rPr lang="ru-RU" b="1" dirty="0"/>
              <a:t>3-й этап: </a:t>
            </a:r>
            <a:r>
              <a:rPr lang="ru-RU" dirty="0">
                <a:hlinkClick r:id="rId4" action="ppaction://hlinksldjump"/>
              </a:rPr>
              <a:t>ученик</a:t>
            </a:r>
            <a:r>
              <a:rPr lang="ru-RU" dirty="0"/>
              <a:t> должен научиться осуществлять наблюдение за своей учебной деятельностью, ее самоанализ, самооценку и </a:t>
            </a:r>
            <a:r>
              <a:rPr lang="ru-RU" dirty="0" err="1"/>
              <a:t>самокоррекцию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71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024744" cy="782960"/>
          </a:xfrm>
        </p:spPr>
        <p:txBody>
          <a:bodyPr/>
          <a:lstStyle/>
          <a:p>
            <a:r>
              <a:rPr lang="ru-RU" dirty="0"/>
              <a:t>У</a:t>
            </a:r>
            <a:r>
              <a:rPr lang="ru-RU" dirty="0" smtClean="0"/>
              <a:t>читель должен: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7848872" cy="441985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/>
              <a:t>показать</a:t>
            </a:r>
            <a:r>
              <a:rPr lang="ru-RU" dirty="0"/>
              <a:t> обучающимся, что любое обучение - органическое единство двух процессов: передача обучаемому </a:t>
            </a:r>
            <a:r>
              <a:rPr lang="ru-RU" dirty="0" smtClean="0"/>
              <a:t> учебного </a:t>
            </a:r>
            <a:r>
              <a:rPr lang="ru-RU" dirty="0"/>
              <a:t>материала и </a:t>
            </a:r>
            <a:r>
              <a:rPr lang="ru-RU" dirty="0" smtClean="0"/>
              <a:t>контроль </a:t>
            </a:r>
            <a:r>
              <a:rPr lang="ru-RU" dirty="0"/>
              <a:t>результатов обучения;</a:t>
            </a:r>
          </a:p>
          <a:p>
            <a:pPr lvl="0"/>
            <a:r>
              <a:rPr lang="ru-RU" b="1" dirty="0"/>
              <a:t>ознакомить </a:t>
            </a:r>
            <a:r>
              <a:rPr lang="ru-RU" dirty="0"/>
              <a:t>обучающихся с нормами и критериями </a:t>
            </a:r>
            <a:r>
              <a:rPr lang="ru-RU" dirty="0" smtClean="0"/>
              <a:t>оценки;</a:t>
            </a:r>
            <a:endParaRPr lang="ru-RU" dirty="0"/>
          </a:p>
          <a:p>
            <a:pPr lvl="0"/>
            <a:r>
              <a:rPr lang="ru-RU" b="1" dirty="0"/>
              <a:t>сообщать</a:t>
            </a:r>
            <a:r>
              <a:rPr lang="ru-RU" dirty="0"/>
              <a:t> обучающимся, после каких доз учебного материала необходим </a:t>
            </a:r>
            <a:r>
              <a:rPr lang="ru-RU" dirty="0" smtClean="0"/>
              <a:t>контроль;</a:t>
            </a:r>
            <a:endParaRPr lang="ru-RU" dirty="0"/>
          </a:p>
          <a:p>
            <a:pPr lvl="0"/>
            <a:r>
              <a:rPr lang="ru-RU" dirty="0"/>
              <a:t>выставляя ту или иную оценку, </a:t>
            </a:r>
            <a:r>
              <a:rPr lang="ru-RU" b="1" dirty="0"/>
              <a:t>объяснять </a:t>
            </a:r>
            <a:r>
              <a:rPr lang="ru-RU" dirty="0" smtClean="0"/>
              <a:t>ее;</a:t>
            </a:r>
            <a:endParaRPr lang="ru-RU" dirty="0"/>
          </a:p>
          <a:p>
            <a:pPr lvl="0"/>
            <a:r>
              <a:rPr lang="ru-RU" b="1" dirty="0"/>
              <a:t>просить </a:t>
            </a:r>
            <a:r>
              <a:rPr lang="ru-RU" dirty="0"/>
              <a:t>обучающегося самостоятельно </a:t>
            </a:r>
            <a:r>
              <a:rPr lang="ru-RU" b="1" dirty="0"/>
              <a:t>оценить</a:t>
            </a:r>
            <a:r>
              <a:rPr lang="ru-RU" dirty="0"/>
              <a:t> свою деятельность и объяснить полученную им оценку;</a:t>
            </a:r>
          </a:p>
          <a:p>
            <a:pPr lvl="0"/>
            <a:r>
              <a:rPr lang="ru-RU" b="1" dirty="0"/>
              <a:t>просить</a:t>
            </a:r>
            <a:r>
              <a:rPr lang="ru-RU" dirty="0"/>
              <a:t> обучающегося </a:t>
            </a:r>
            <a:r>
              <a:rPr lang="ru-RU" b="1" dirty="0"/>
              <a:t>оценить</a:t>
            </a:r>
            <a:r>
              <a:rPr lang="ru-RU" dirty="0"/>
              <a:t> деятельность </a:t>
            </a:r>
            <a:r>
              <a:rPr lang="ru-RU" dirty="0" smtClean="0"/>
              <a:t>товарища.</a:t>
            </a:r>
            <a:endParaRPr lang="ru-RU" dirty="0"/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683568" y="5949280"/>
            <a:ext cx="864096" cy="504056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3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6858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“</a:t>
            </a:r>
            <a:r>
              <a:rPr lang="en-US" dirty="0"/>
              <a:t>True or False</a:t>
            </a:r>
            <a:r>
              <a:rPr lang="ru-RU" dirty="0"/>
              <a:t>”</a:t>
            </a:r>
            <a:endParaRPr lang="ru-RU" dirty="0"/>
          </a:p>
        </p:txBody>
      </p:sp>
      <p:pic>
        <p:nvPicPr>
          <p:cNvPr id="4" name="Объект 3" descr="C:\Users\HP\Desktop\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6777037" cy="21209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27584" y="3717032"/>
            <a:ext cx="74888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При взаимо­проверке обучающиеся должны знать, что цель таких работ </a:t>
            </a:r>
            <a:r>
              <a:rPr lang="ru-RU" sz="2000" b="1" dirty="0" smtClean="0"/>
              <a:t>не в получении оценки</a:t>
            </a:r>
            <a:r>
              <a:rPr lang="ru-RU" sz="2000" dirty="0" smtClean="0"/>
              <a:t>, а в том, чтобы </a:t>
            </a:r>
            <a:r>
              <a:rPr lang="ru-RU" sz="2000" b="1" dirty="0" smtClean="0"/>
              <a:t>проверить</a:t>
            </a:r>
            <a:r>
              <a:rPr lang="ru-RU" sz="2000" dirty="0" smtClean="0"/>
              <a:t>, насколько глубоко и пра­вильно понята тема, может ли ученик </a:t>
            </a:r>
            <a:r>
              <a:rPr lang="ru-RU" sz="2000" b="1" dirty="0" smtClean="0"/>
              <a:t>само­стоятельно найти решение </a:t>
            </a:r>
            <a:r>
              <a:rPr lang="ru-RU" sz="2000" dirty="0" smtClean="0"/>
              <a:t>той или иной за­дачи, может ли </a:t>
            </a:r>
            <a:r>
              <a:rPr lang="ru-RU" sz="2000" b="1" dirty="0" smtClean="0"/>
              <a:t>проанализировать</a:t>
            </a:r>
            <a:r>
              <a:rPr lang="ru-RU" sz="2000" dirty="0" smtClean="0"/>
              <a:t> чужую работу.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77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Необ­ходимо: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844824"/>
            <a:ext cx="7272924" cy="3960440"/>
          </a:xfrm>
        </p:spPr>
        <p:txBody>
          <a:bodyPr>
            <a:normAutofit/>
          </a:bodyPr>
          <a:lstStyle/>
          <a:p>
            <a:pPr lvl="0"/>
            <a:r>
              <a:rPr lang="ru-RU" b="1" dirty="0"/>
              <a:t>предлагать</a:t>
            </a:r>
            <a:r>
              <a:rPr lang="ru-RU" dirty="0"/>
              <a:t> обучающимся </a:t>
            </a:r>
            <a:r>
              <a:rPr lang="ru-RU" b="1" dirty="0"/>
              <a:t>оценить</a:t>
            </a:r>
            <a:r>
              <a:rPr lang="ru-RU" dirty="0"/>
              <a:t> ответ товарища, задать ему вопросы, сделать замечания по существу ответа, высказать свои </a:t>
            </a:r>
            <a:r>
              <a:rPr lang="ru-RU" dirty="0" smtClean="0"/>
              <a:t>соображе­ния; </a:t>
            </a:r>
            <a:endParaRPr lang="ru-RU" dirty="0"/>
          </a:p>
          <a:p>
            <a:pPr lvl="0"/>
            <a:r>
              <a:rPr lang="ru-RU" b="1" dirty="0"/>
              <a:t>приучать</a:t>
            </a:r>
            <a:r>
              <a:rPr lang="ru-RU" dirty="0"/>
              <a:t> обучающихся </a:t>
            </a:r>
            <a:r>
              <a:rPr lang="ru-RU" b="1" dirty="0"/>
              <a:t>контролировать </a:t>
            </a:r>
            <a:r>
              <a:rPr lang="ru-RU" dirty="0"/>
              <a:t>деятельность </a:t>
            </a:r>
            <a:r>
              <a:rPr lang="ru-RU" dirty="0" smtClean="0"/>
              <a:t>учителя; </a:t>
            </a:r>
            <a:endParaRPr lang="ru-RU" dirty="0"/>
          </a:p>
          <a:p>
            <a:pPr lvl="0"/>
            <a:r>
              <a:rPr lang="ru-RU" b="1" dirty="0"/>
              <a:t>демонстрировать</a:t>
            </a:r>
            <a:r>
              <a:rPr lang="ru-RU" dirty="0"/>
              <a:t> обучающимся типичные ошибки. 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683568" y="5805264"/>
            <a:ext cx="1008112" cy="576064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57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028256"/>
              </p:ext>
            </p:extLst>
          </p:nvPr>
        </p:nvGraphicFramePr>
        <p:xfrm>
          <a:off x="1042988" y="836712"/>
          <a:ext cx="7057404" cy="499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31144" y="134828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самоанализ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02904" y="3131887"/>
            <a:ext cx="2304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самооценка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02904" y="4859602"/>
            <a:ext cx="2304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самокоррекция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38758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024744" cy="6138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Учитель </a:t>
            </a:r>
            <a:r>
              <a:rPr lang="ru-RU" dirty="0"/>
              <a:t>должен: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7065233" cy="4824536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dirty="0"/>
              <a:t>приучать</a:t>
            </a:r>
            <a:r>
              <a:rPr lang="ru-RU" dirty="0"/>
              <a:t> обучающихся </a:t>
            </a:r>
            <a:r>
              <a:rPr lang="ru-RU" dirty="0" smtClean="0"/>
              <a:t>уметь </a:t>
            </a:r>
            <a:r>
              <a:rPr lang="ru-RU" dirty="0"/>
              <a:t>находить ответы на вопросы в учебнике, сопоставлять но­вую информацию с ранее изученной;</a:t>
            </a:r>
          </a:p>
          <a:p>
            <a:pPr lvl="0"/>
            <a:r>
              <a:rPr lang="ru-RU" b="1" dirty="0"/>
              <a:t>вырабатывать</a:t>
            </a:r>
            <a:r>
              <a:rPr lang="ru-RU" dirty="0"/>
              <a:t> у обучающихся привычку анализировать полученные </a:t>
            </a:r>
            <a:r>
              <a:rPr lang="ru-RU" dirty="0" smtClean="0"/>
              <a:t>ре­зультаты;</a:t>
            </a:r>
            <a:endParaRPr lang="ru-RU" dirty="0"/>
          </a:p>
          <a:p>
            <a:pPr lvl="0"/>
            <a:r>
              <a:rPr lang="ru-RU" b="1" dirty="0"/>
              <a:t>не торопиться </a:t>
            </a:r>
            <a:r>
              <a:rPr lang="ru-RU" dirty="0"/>
              <a:t>с выставлением оценки, если ученик дал неверный ответ </a:t>
            </a:r>
            <a:r>
              <a:rPr lang="ru-RU" dirty="0" smtClean="0"/>
              <a:t>, </a:t>
            </a:r>
            <a:r>
              <a:rPr lang="ru-RU" dirty="0"/>
              <a:t>а по возможности дать ученику найти свою </a:t>
            </a:r>
            <a:r>
              <a:rPr lang="ru-RU" dirty="0" smtClean="0"/>
              <a:t>ошибку;</a:t>
            </a:r>
            <a:endParaRPr lang="ru-RU" dirty="0"/>
          </a:p>
          <a:p>
            <a:r>
              <a:rPr lang="ru-RU" b="1" dirty="0"/>
              <a:t>рекомендовать</a:t>
            </a:r>
            <a:r>
              <a:rPr lang="ru-RU" dirty="0"/>
              <a:t> обучающимся делать карточки, предназначенные для активной тренировки и самоконтроля.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10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788024" y="3544888"/>
            <a:ext cx="3168352" cy="19003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788024" y="1336687"/>
            <a:ext cx="3168352" cy="2012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87624" y="3544888"/>
            <a:ext cx="3240360" cy="19003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187624" y="1336687"/>
            <a:ext cx="3240360" cy="2012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е 2"/>
          <p:cNvSpPr txBox="1">
            <a:spLocks noChangeArrowheads="1"/>
          </p:cNvSpPr>
          <p:nvPr/>
        </p:nvSpPr>
        <p:spPr bwMode="auto">
          <a:xfrm>
            <a:off x="3008313" y="2343150"/>
            <a:ext cx="2389187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4538" algn="l"/>
              </a:tabLst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ле 3"/>
          <p:cNvSpPr txBox="1">
            <a:spLocks noChangeArrowheads="1"/>
          </p:cNvSpPr>
          <p:nvPr/>
        </p:nvSpPr>
        <p:spPr bwMode="auto">
          <a:xfrm>
            <a:off x="2890838" y="2676525"/>
            <a:ext cx="2344737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4538" algn="l"/>
              </a:tabLst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оле 5"/>
          <p:cNvSpPr txBox="1">
            <a:spLocks noChangeArrowheads="1"/>
          </p:cNvSpPr>
          <p:nvPr/>
        </p:nvSpPr>
        <p:spPr bwMode="auto">
          <a:xfrm>
            <a:off x="3117850" y="2720975"/>
            <a:ext cx="19177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44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4538" algn="l"/>
              </a:tabLst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02887" y="1791057"/>
            <a:ext cx="2571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PURPLE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55786" y="4033391"/>
            <a:ext cx="24657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GREEN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547" y="1767538"/>
            <a:ext cx="6192688" cy="1391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0" y="3986870"/>
            <a:ext cx="7055643" cy="1016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Выгнутая вправо стрелка 18"/>
          <p:cNvSpPr/>
          <p:nvPr/>
        </p:nvSpPr>
        <p:spPr>
          <a:xfrm>
            <a:off x="4427984" y="1621624"/>
            <a:ext cx="559008" cy="1727988"/>
          </a:xfrm>
          <a:prstGeom prst="curvedLeftArrow">
            <a:avLst>
              <a:gd name="adj1" fmla="val 30853"/>
              <a:gd name="adj2" fmla="val 89837"/>
              <a:gd name="adj3" fmla="val 73268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Выгнутая вправо стрелка 21"/>
          <p:cNvSpPr/>
          <p:nvPr/>
        </p:nvSpPr>
        <p:spPr>
          <a:xfrm>
            <a:off x="4427984" y="3631062"/>
            <a:ext cx="559008" cy="1727988"/>
          </a:xfrm>
          <a:prstGeom prst="curvedLeftArrow">
            <a:avLst>
              <a:gd name="adj1" fmla="val 30853"/>
              <a:gd name="adj2" fmla="val 89837"/>
              <a:gd name="adj3" fmla="val 73268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46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7" grpId="0" animBg="1"/>
      <p:bldP spid="19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4518</TotalTime>
  <Words>480</Words>
  <Application>Microsoft Office PowerPoint</Application>
  <PresentationFormat>Экран (4:3)</PresentationFormat>
  <Paragraphs>127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Остин</vt:lpstr>
      <vt:lpstr>Изображение Paintbrush</vt:lpstr>
      <vt:lpstr>Формирование у обучающихся навыков самоанализа и самоконтроля   как один из компонентов регулятивных универсальных учебных действий</vt:lpstr>
      <vt:lpstr>формы самоконтроля </vt:lpstr>
      <vt:lpstr>Этапы формирования самоконтроля:</vt:lpstr>
      <vt:lpstr>Учитель должен:</vt:lpstr>
      <vt:lpstr>“True or False”</vt:lpstr>
      <vt:lpstr>Необ­ходимо: </vt:lpstr>
      <vt:lpstr>Презентация PowerPoint</vt:lpstr>
      <vt:lpstr>Учитель должен:</vt:lpstr>
      <vt:lpstr>Презентация PowerPoint</vt:lpstr>
      <vt:lpstr>Прием “INSERT” </vt:lpstr>
      <vt:lpstr>Презентация PowerPoint</vt:lpstr>
      <vt:lpstr>Учителям не следует забывать, что деятельность обучающихся, связанная с самоконтролем, является неотъемлемой частью обучения, совершенство­вания ученика и требует внимания со стороны учителя, как и любая другая учебная деятельность.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у обучающихся навыков самоанализа и самоконтроля   как один из компонентов регулятивных универсальных учебных действий</dc:title>
  <dc:creator>Ольга Александровна</dc:creator>
  <cp:lastModifiedBy>Ольга Александровна</cp:lastModifiedBy>
  <cp:revision>11</cp:revision>
  <dcterms:created xsi:type="dcterms:W3CDTF">2015-04-23T11:22:51Z</dcterms:created>
  <dcterms:modified xsi:type="dcterms:W3CDTF">2015-04-26T13:36:20Z</dcterms:modified>
</cp:coreProperties>
</file>