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.ru/add/tests/English" TargetMode="External"/><Relationship Id="rId2" Type="http://schemas.openxmlformats.org/officeDocument/2006/relationships/hyperlink" Target="http://www.englishege.ru/grammar/150-slovoobrazovanie-v-anglijskom-yazyk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urc.ac.ru:8002/courses/English/rref/wform.html.ru" TargetMode="External"/><Relationship Id="rId5" Type="http://schemas.openxmlformats.org/officeDocument/2006/relationships/hyperlink" Target="http://bebris.ru/2012/04/28/&#1057;&#1083;&#1086;&#1074;&#1086;&#1086;&#1073;&#1088;&#1072;&#1079;&#1086;&#1074;&#1072;&#1085;&#1080;&#1077;-&#1090;&#1077;&#1089;&#1090;-&#1087;&#1086;-&#1072;&#1085;&#1075;&#1083;&#1080;&#1081;&#1089;&#1082;&#1086;&#1084;/" TargetMode="External"/><Relationship Id="rId4" Type="http://schemas.openxmlformats.org/officeDocument/2006/relationships/hyperlink" Target="http://engblog.ru/subject/testy-na-slovoobrazovani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urc.ac.ru/" TargetMode="External"/><Relationship Id="rId2" Type="http://schemas.openxmlformats.org/officeDocument/2006/relationships/hyperlink" Target="http://www.englisheg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dict/bse/article/00076/66800.htm" TargetMode="External"/><Relationship Id="rId2" Type="http://schemas.openxmlformats.org/officeDocument/2006/relationships/hyperlink" Target="http://slovari.yandex.ru/dict/bse/article/00062/4770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slovari.yandex.ru/dict/bse/article/00029/96700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060848"/>
            <a:ext cx="5723468" cy="182809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Эффективные методы и приёмы подготовки учащихся к ГИА и ЕГЭ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21088"/>
            <a:ext cx="5712179" cy="1524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Словообразование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392" y="548680"/>
            <a:ext cx="643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образовательное учреждение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редняя общеобразовательная школа № 1 г. Павлово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5157192"/>
            <a:ext cx="307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Китова</a:t>
            </a:r>
            <a:r>
              <a:rPr lang="ru-RU" dirty="0" smtClean="0"/>
              <a:t> Нина Юрьевна,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английского языка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9120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2013-2014 учебный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5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856" y="1412776"/>
            <a:ext cx="7109536" cy="457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algn="ctr">
              <a:spcAft>
                <a:spcPts val="0"/>
              </a:spcAft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Correct the mistakes in the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sentences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Calibri"/>
              <a:cs typeface="Times New Roman"/>
            </a:endParaRPr>
          </a:p>
          <a:p>
            <a:pPr marL="360000" algn="ctr"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Make any necessary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changes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We tried to make her change her mind, but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we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It’s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a difficult test, but she seems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quite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My little brother has won the music contest – I am                 of him.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She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had a lot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              before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she found the right way to do it.</a:t>
            </a:r>
            <a:endParaRPr lang="ru-RU" sz="20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When you have had more experience, you become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more    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                                   speaking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in front of groups of people.</a:t>
            </a:r>
            <a:endParaRPr lang="ru-RU" sz="20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ea typeface="Calibri"/>
                <a:cs typeface="Times New Roman"/>
              </a:rPr>
              <a:t> </a:t>
            </a:r>
            <a:endParaRPr lang="en-US" sz="2000" dirty="0" smtClean="0">
              <a:ea typeface="Calibri"/>
              <a:cs typeface="Times New Roman"/>
            </a:endParaRPr>
          </a:p>
          <a:p>
            <a:pPr lvl="0"/>
            <a:r>
              <a:rPr lang="en-US" i="1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endParaRPr lang="ru-RU" b="1" dirty="0">
              <a:solidFill>
                <a:srgbClr val="FF0000"/>
              </a:solidFill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791126"/>
            <a:ext cx="277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9-11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классы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35" y="2162342"/>
            <a:ext cx="8223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1186"/>
            <a:ext cx="10064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90" y="2492895"/>
            <a:ext cx="15113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92" y="2840504"/>
            <a:ext cx="871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62" y="3525452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91563"/>
            <a:ext cx="19637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93" y="2496776"/>
            <a:ext cx="12065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03" y="2861934"/>
            <a:ext cx="854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43742"/>
            <a:ext cx="10175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37" y="4612993"/>
            <a:ext cx="1609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TextBox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49250"/>
            <a:ext cx="41402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TextBox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6" y="872443"/>
            <a:ext cx="3337718" cy="36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00737"/>
              </p:ext>
            </p:extLst>
          </p:nvPr>
        </p:nvGraphicFramePr>
        <p:xfrm>
          <a:off x="755575" y="1268763"/>
          <a:ext cx="4030738" cy="50531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9399"/>
                <a:gridCol w="1189398"/>
                <a:gridCol w="1651941"/>
              </a:tblGrid>
              <a:tr h="1216536">
                <a:tc>
                  <a:txBody>
                    <a:bodyPr/>
                    <a:lstStyle/>
                    <a:p>
                      <a:r>
                        <a:rPr lang="en-US" sz="1800" b="1" cap="none" spc="0" dirty="0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Verb</a:t>
                      </a:r>
                      <a:endParaRPr lang="ru-RU" sz="1800" b="1" cap="none" spc="0" dirty="0">
                        <a:ln w="10541" cmpd="sng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cap="none" spc="0" dirty="0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Noun </a:t>
                      </a:r>
                      <a:r>
                        <a:rPr lang="ru-RU" sz="1800" b="1" cap="none" spc="0" dirty="0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800" b="1" cap="none" spc="0" dirty="0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person</a:t>
                      </a:r>
                      <a:r>
                        <a:rPr lang="ru-RU" sz="1800" b="1" cap="none" spc="0" dirty="0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b="1" cap="none" spc="0" dirty="0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or machine)</a:t>
                      </a:r>
                      <a:endParaRPr lang="ru-RU" sz="1800" b="1" cap="none" spc="0" dirty="0">
                        <a:ln w="10541" cmpd="sng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cap="none" spc="0" dirty="0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Abstract noun</a:t>
                      </a:r>
                    </a:p>
                    <a:p>
                      <a:r>
                        <a:rPr lang="en-US" sz="1800" b="1" cap="none" spc="0" dirty="0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(-ion/-</a:t>
                      </a:r>
                      <a:r>
                        <a:rPr lang="en-US" sz="1800" b="1" cap="none" spc="0" dirty="0" err="1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ment</a:t>
                      </a:r>
                      <a:r>
                        <a:rPr lang="en-US" sz="1800" b="1" cap="none" spc="0" dirty="0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/-</a:t>
                      </a:r>
                      <a:r>
                        <a:rPr lang="en-US" sz="1800" b="1" cap="none" spc="0" dirty="0" err="1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ing</a:t>
                      </a:r>
                      <a:r>
                        <a:rPr lang="en-US" sz="1800" b="1" cap="none" spc="0" dirty="0" smtClean="0">
                          <a:ln w="10541" cmpd="sng">
                            <a:solidFill>
                              <a:schemeClr val="bg2">
                                <a:lumMod val="2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800" b="1" cap="none" spc="0" dirty="0">
                        <a:ln w="10541" cmpd="sng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simulate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generate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produce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conduct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govern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examine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develop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train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9419" y="2535471"/>
            <a:ext cx="428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Franklin Gothic Book" pitchFamily="34" charset="0"/>
              </a:rPr>
              <a:t>simulator      simulation</a:t>
            </a:r>
            <a:endParaRPr lang="ru-RU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53478" y="2987675"/>
            <a:ext cx="4056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Franklin Gothic Book" pitchFamily="34" charset="0"/>
              </a:rPr>
              <a:t>generator      generation</a:t>
            </a:r>
            <a:endParaRPr lang="ru-RU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57388" y="3459956"/>
            <a:ext cx="3983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Franklin Gothic Book" pitchFamily="34" charset="0"/>
              </a:rPr>
              <a:t>producer        production</a:t>
            </a:r>
            <a:endParaRPr lang="ru-RU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67706" y="3933825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Franklin Gothic Book" pitchFamily="34" charset="0"/>
              </a:rPr>
              <a:t>conductor      conduction</a:t>
            </a:r>
            <a:endParaRPr lang="ru-RU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0625" y="4891088"/>
            <a:ext cx="415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Franklin Gothic Book" pitchFamily="34" charset="0"/>
              </a:rPr>
              <a:t>examiner        examination</a:t>
            </a:r>
            <a:endParaRPr lang="ru-RU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30506" y="5398154"/>
            <a:ext cx="418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Franklin Gothic Book" pitchFamily="34" charset="0"/>
              </a:rPr>
              <a:t> developer      development</a:t>
            </a:r>
            <a:endParaRPr lang="ru-RU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40625" y="5876925"/>
            <a:ext cx="4214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Franklin Gothic Book" pitchFamily="34" charset="0"/>
              </a:rPr>
              <a:t>trainer             training</a:t>
            </a:r>
            <a:endParaRPr lang="ru-RU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11277" name="TextBox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9" y="1384300"/>
            <a:ext cx="3529012" cy="639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86313" y="2357438"/>
            <a:ext cx="18732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Achieve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grow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measure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operate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limit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begin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visit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meet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organize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appear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sudden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care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300788" y="2349500"/>
            <a:ext cx="154561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achieve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limitat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beginn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visit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meet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organiz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appear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sudden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5795963" y="2565400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5580063" y="2781300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867400" y="3068638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795963" y="3357563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5580063" y="3644900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5651500" y="3933825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5580063" y="4221163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5724525" y="4724400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651500" y="4508500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5795963" y="5013325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5724525" y="5300663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5795963" y="5589588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2" name="Line 29"/>
          <p:cNvSpPr>
            <a:spLocks noChangeShapeType="1"/>
          </p:cNvSpPr>
          <p:nvPr/>
        </p:nvSpPr>
        <p:spPr bwMode="auto">
          <a:xfrm>
            <a:off x="5724525" y="5876925"/>
            <a:ext cx="431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33" y="4403725"/>
            <a:ext cx="2798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0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4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4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4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4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4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4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4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TextBox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551982"/>
            <a:ext cx="75834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TextBox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92526"/>
            <a:ext cx="73691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9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47225"/>
              </p:ext>
            </p:extLst>
          </p:nvPr>
        </p:nvGraphicFramePr>
        <p:xfrm>
          <a:off x="827088" y="1540673"/>
          <a:ext cx="7603630" cy="1676468"/>
        </p:xfrm>
        <a:graphic>
          <a:graphicData uri="http://schemas.openxmlformats.org/drawingml/2006/table">
            <a:tbl>
              <a:tblPr/>
              <a:tblGrid>
                <a:gridCol w="2534543"/>
                <a:gridCol w="2534544"/>
                <a:gridCol w="2534543"/>
              </a:tblGrid>
              <a:tr h="33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NOUNS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VERBS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ADJECTIVES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5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_____SMOKER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_____AGREEMENT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_____ORDER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_____COMFORT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______TIE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______MOTIVATE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______COVER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______COLONISE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______POSSIBLE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______HONEST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______LOGICAL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______RESPONSIBLE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______VIOLENT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4075" y="1907627"/>
            <a:ext cx="63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NON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DIS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DIS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DIS</a:t>
            </a:r>
            <a:endParaRPr lang="ru-RU" sz="16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91880" y="1918312"/>
            <a:ext cx="6429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UN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DIS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00750" y="1897062"/>
            <a:ext cx="6350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IM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DIS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IL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IR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NON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14357" name="TextBox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356992"/>
            <a:ext cx="45180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TextBox 10"/>
          <p:cNvSpPr txBox="1">
            <a:spLocks noChangeArrowheads="1"/>
          </p:cNvSpPr>
          <p:nvPr/>
        </p:nvSpPr>
        <p:spPr bwMode="auto">
          <a:xfrm>
            <a:off x="854075" y="3933057"/>
            <a:ext cx="746234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I  went  on  a  short  art  course  at  the  weekend. It  was  very</a:t>
            </a:r>
            <a:r>
              <a:rPr lang="en-US" b="1" i="1" dirty="0" smtClean="0">
                <a:solidFill>
                  <a:srgbClr val="000066"/>
                </a:solidFill>
              </a:rPr>
              <a:t> interested/interesting.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We  had  two  teachers : a  painter  and  </a:t>
            </a:r>
            <a:r>
              <a:rPr lang="en-US" b="1" i="1" dirty="0" smtClean="0">
                <a:solidFill>
                  <a:srgbClr val="000066"/>
                </a:solidFill>
              </a:rPr>
              <a:t>a  </a:t>
            </a:r>
            <a:r>
              <a:rPr lang="en-US" b="1" i="1" dirty="0" err="1" smtClean="0">
                <a:solidFill>
                  <a:srgbClr val="000066"/>
                </a:solidFill>
              </a:rPr>
              <a:t>sculpter</a:t>
            </a:r>
            <a:r>
              <a:rPr lang="en-US" b="1" i="1" dirty="0" smtClean="0">
                <a:solidFill>
                  <a:srgbClr val="000066"/>
                </a:solidFill>
              </a:rPr>
              <a:t>/sculptor. </a:t>
            </a:r>
            <a:r>
              <a:rPr lang="en-US" b="1" dirty="0" smtClean="0">
                <a:solidFill>
                  <a:srgbClr val="000066"/>
                </a:solidFill>
              </a:rPr>
              <a:t>They  were  both  very  </a:t>
            </a:r>
            <a:r>
              <a:rPr lang="en-US" b="1" i="1" dirty="0" smtClean="0">
                <a:solidFill>
                  <a:srgbClr val="000066"/>
                </a:solidFill>
              </a:rPr>
              <a:t>helpful/helpless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and  showed  us  some  good  techniques. My  drawings  looked  less </a:t>
            </a:r>
            <a:r>
              <a:rPr lang="en-US" b="1" i="1" dirty="0" err="1" smtClean="0">
                <a:solidFill>
                  <a:srgbClr val="000066"/>
                </a:solidFill>
              </a:rPr>
              <a:t>childy</a:t>
            </a:r>
            <a:r>
              <a:rPr lang="en-US" b="1" i="1" dirty="0" smtClean="0">
                <a:solidFill>
                  <a:srgbClr val="000066"/>
                </a:solidFill>
              </a:rPr>
              <a:t>/childish</a:t>
            </a:r>
            <a:r>
              <a:rPr lang="en-US" b="1" dirty="0" smtClean="0">
                <a:solidFill>
                  <a:srgbClr val="000066"/>
                </a:solidFill>
              </a:rPr>
              <a:t>  than  they  usually  do. I’d  like  to  go  again. It  was  a  good  way  of  relaxing  after  a  </a:t>
            </a:r>
            <a:r>
              <a:rPr lang="en-US" b="1" i="1" dirty="0" smtClean="0">
                <a:solidFill>
                  <a:srgbClr val="000066"/>
                </a:solidFill>
              </a:rPr>
              <a:t>stressed/stressful  </a:t>
            </a:r>
            <a:r>
              <a:rPr lang="en-US" b="1" dirty="0" smtClean="0">
                <a:solidFill>
                  <a:srgbClr val="000066"/>
                </a:solidFill>
              </a:rPr>
              <a:t>week  and  I  learnt  a  lot.</a:t>
            </a:r>
            <a:endParaRPr lang="ru-RU" b="1" dirty="0" smtClean="0">
              <a:solidFill>
                <a:srgbClr val="000066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54225" y="4232041"/>
            <a:ext cx="1343025" cy="357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4534320"/>
            <a:ext cx="1081087" cy="357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97175" y="5637029"/>
            <a:ext cx="985837" cy="285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25737" y="4805844"/>
            <a:ext cx="1057275" cy="285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89612" y="5033122"/>
            <a:ext cx="1057275" cy="357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extBox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65" y="432011"/>
            <a:ext cx="42243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TextBox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" y="801128"/>
            <a:ext cx="3054350" cy="92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419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42553"/>
              </p:ext>
            </p:extLst>
          </p:nvPr>
        </p:nvGraphicFramePr>
        <p:xfrm>
          <a:off x="814848" y="1160462"/>
          <a:ext cx="7501568" cy="2378076"/>
        </p:xfrm>
        <a:graphic>
          <a:graphicData uri="http://schemas.openxmlformats.org/drawingml/2006/table">
            <a:tbl>
              <a:tblPr/>
              <a:tblGrid>
                <a:gridCol w="1080121"/>
                <a:gridCol w="1464162"/>
                <a:gridCol w="919480"/>
                <a:gridCol w="1272141"/>
                <a:gridCol w="1272142"/>
                <a:gridCol w="1493522"/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hope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history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impress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enjoy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silk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harm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ambition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care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child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hair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fury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revolution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trouble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fool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economy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practice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music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atom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367" name="TextBox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" y="3627438"/>
            <a:ext cx="41259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2" name="TextBox 6"/>
          <p:cNvSpPr txBox="1">
            <a:spLocks noChangeArrowheads="1"/>
          </p:cNvSpPr>
          <p:nvPr/>
        </p:nvSpPr>
        <p:spPr bwMode="auto">
          <a:xfrm>
            <a:off x="755577" y="4071938"/>
            <a:ext cx="81360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 societies  have  developed  their  own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________ systems</a:t>
            </a: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Some       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MEDICINE</a:t>
            </a:r>
            <a:endParaRPr lang="en-US" sz="1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_________systems , such  as  the  Chinese, are  still  widely   used.             TRADITION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 the  Middle  Ages ,____________knowledge  was   mixed   with            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</a:t>
            </a:r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________</a:t>
            </a: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__belief. People  did  not  know  much  about  the  human       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RELIGION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 and  surgery  was   </a:t>
            </a:r>
            <a:r>
              <a:rPr lang="en-US" sz="1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very___________and</a:t>
            </a: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__________                 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PAIN, DANGER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 the  19</a:t>
            </a:r>
            <a:r>
              <a:rPr lang="en-US" sz="1600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century,  medicine  in  Europe  changed  enormously 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became  more_____________ as  people  began  to  understand   what        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caused______________diseases</a:t>
            </a: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                                                                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INFECT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65220" y="1172813"/>
            <a:ext cx="157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hopeful/less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76706" y="1553603"/>
            <a:ext cx="113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enjoyable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99397" y="1983435"/>
            <a:ext cx="1214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0000"/>
                </a:solidFill>
                <a:latin typeface="Franklin Gothic Book" pitchFamily="34" charset="0"/>
              </a:rPr>
              <a:t>ambitious</a:t>
            </a:r>
            <a:endParaRPr lang="ru-RU" sz="1600" b="1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35444" y="2365656"/>
            <a:ext cx="1071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0000"/>
                </a:solidFill>
                <a:latin typeface="Franklin Gothic Book" pitchFamily="34" charset="0"/>
              </a:rPr>
              <a:t>hairy</a:t>
            </a:r>
            <a:endParaRPr lang="ru-RU" sz="1600" b="1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35444" y="3159500"/>
            <a:ext cx="1214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practical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29124" y="1174961"/>
            <a:ext cx="1357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historical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1557338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0000"/>
                </a:solidFill>
                <a:latin typeface="Franklin Gothic Book" pitchFamily="34" charset="0"/>
              </a:rPr>
              <a:t>silky</a:t>
            </a:r>
            <a:endParaRPr lang="ru-RU" sz="1600" b="1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91013" y="1983148"/>
            <a:ext cx="1519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careful/less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02149" y="2374620"/>
            <a:ext cx="1071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furious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15643" y="2781300"/>
            <a:ext cx="1071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foolish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00563" y="3155204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musical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923256" y="1196975"/>
            <a:ext cx="1500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impressive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79759" y="1557338"/>
            <a:ext cx="1530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harmful/less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902497" y="1983147"/>
            <a:ext cx="1214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childish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76210" y="2363602"/>
            <a:ext cx="1519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revolutionary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67853" y="2770748"/>
            <a:ext cx="1554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economic/al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60277" y="3159500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atomic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52347" y="4286997"/>
            <a:ext cx="1317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traditional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13038" y="4556125"/>
            <a:ext cx="96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scientific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97231" y="4797152"/>
            <a:ext cx="938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religious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09963" y="5049838"/>
            <a:ext cx="781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Franklin Gothic Book" pitchFamily="34" charset="0"/>
              </a:rPr>
              <a:t>painful</a:t>
            </a:r>
            <a:endParaRPr lang="ru-RU" sz="1600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81486" y="5049838"/>
            <a:ext cx="157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dangerous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16257" y="5516563"/>
            <a:ext cx="941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effective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661798" y="5747497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infectious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12938" y="2793066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Franklin Gothic Book" pitchFamily="34" charset="0"/>
              </a:rPr>
              <a:t>troubled</a:t>
            </a:r>
            <a:endParaRPr lang="ru-RU" sz="1600" b="1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06" y="4014763"/>
            <a:ext cx="9509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9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«Копилка» полезных сайтов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416824" cy="3603812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http://</a:t>
            </a:r>
            <a:r>
              <a:rPr lang="en-US" b="1" dirty="0" smtClean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www.englishege.ru/grammar/150-slovoobrazovanie-v-anglijskom-yazyke.html</a:t>
            </a:r>
            <a:endParaRPr lang="ru-RU" b="1" dirty="0" smtClean="0">
              <a:ln w="12700">
                <a:solidFill>
                  <a:srgbClr val="333399"/>
                </a:solidFill>
                <a:prstDash val="solid"/>
              </a:ln>
              <a:solidFill>
                <a:srgbClr val="33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http://</a:t>
            </a:r>
            <a:r>
              <a:rPr lang="en-US" b="1" dirty="0" smtClean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www.examen.ru/add/tests/English</a:t>
            </a:r>
            <a:endParaRPr lang="ru-RU" b="1" dirty="0" smtClean="0">
              <a:ln w="12700">
                <a:solidFill>
                  <a:srgbClr val="333399"/>
                </a:solidFill>
                <a:prstDash val="solid"/>
              </a:ln>
              <a:solidFill>
                <a:srgbClr val="33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http</a:t>
            </a:r>
            <a:r>
              <a:rPr lang="en-US" b="1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://</a:t>
            </a:r>
            <a:r>
              <a:rPr lang="en-US" b="1" dirty="0" smtClean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engblog.ru/subject/testy-na-slovoobrazovanie</a:t>
            </a:r>
            <a:endParaRPr lang="ru-RU" b="1" dirty="0" smtClean="0">
              <a:ln w="12700">
                <a:solidFill>
                  <a:srgbClr val="333399"/>
                </a:solidFill>
                <a:prstDash val="solid"/>
              </a:ln>
              <a:solidFill>
                <a:srgbClr val="33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http://bebris.ru/2012/04/28/</a:t>
            </a:r>
            <a:r>
              <a:rPr lang="ru-RU" b="1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Словообразование-тест-по-английском</a:t>
            </a:r>
            <a:r>
              <a:rPr lang="ru-RU" b="1" dirty="0" smtClean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/</a:t>
            </a:r>
            <a:endParaRPr lang="ru-RU" b="1" dirty="0" smtClean="0">
              <a:ln w="12700">
                <a:solidFill>
                  <a:srgbClr val="333399"/>
                </a:solidFill>
                <a:prstDash val="solid"/>
              </a:ln>
              <a:solidFill>
                <a:srgbClr val="33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/>
              </a:rPr>
              <a:t>http://</a:t>
            </a:r>
            <a:r>
              <a:rPr lang="en-US" b="1" dirty="0" smtClean="0">
                <a:ln w="12700">
                  <a:solidFill>
                    <a:srgbClr val="333399"/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/>
              </a:rPr>
              <a:t>scholar.urc.ac.ru:8002/courses/English/rref/wform.html.ru</a:t>
            </a:r>
            <a:endParaRPr lang="ru-RU" b="1" dirty="0" smtClean="0">
              <a:ln w="12700">
                <a:solidFill>
                  <a:srgbClr val="333399"/>
                </a:solidFill>
                <a:prstDash val="solid"/>
              </a:ln>
              <a:solidFill>
                <a:srgbClr val="33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6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6965245" cy="412358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LUCK!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6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5184575" cy="1202485"/>
          </a:xfrm>
        </p:spPr>
        <p:txBody>
          <a:bodyPr>
            <a:normAutofit fontScale="90000"/>
          </a:bodyPr>
          <a:lstStyle/>
          <a:p>
            <a:pPr lvl="0" algn="l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ru-RU" sz="2000" b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Цель </a:t>
            </a:r>
            <a:r>
              <a:rPr lang="ru-RU" sz="20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работы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: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систематизация материала по словообразованию и разработка системы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упражнений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с целью совершенствования навыков в области словообразования.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0"/>
            <a:ext cx="226853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56992"/>
            <a:ext cx="7128792" cy="2824611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Систематизация </a:t>
            </a:r>
            <a:r>
              <a:rPr lang="ru-RU" sz="1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проводится от простого к сложному с увеличением и расширением </a:t>
            </a:r>
            <a:r>
              <a:rPr lang="ru-RU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информации:</a:t>
            </a:r>
            <a:endParaRPr lang="ru-RU" sz="18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lvl="0" indent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изучение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аффиксов с примерами, переводом и </a:t>
            </a:r>
            <a:r>
              <a:rPr lang="ru-RU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классификация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их по значению и частям речи</a:t>
            </a:r>
          </a:p>
          <a:p>
            <a:pPr marL="0" lvl="0" indent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система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интерактивных упражнений, направленных на формирование навыков </a:t>
            </a:r>
            <a:r>
              <a:rPr lang="ru-RU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словообразования</a:t>
            </a:r>
          </a:p>
          <a:p>
            <a:pPr marL="0" lvl="0" indent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17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использование ресурсов сети </a:t>
            </a:r>
            <a:r>
              <a:rPr lang="en-US" sz="17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Internet </a:t>
            </a:r>
            <a:r>
              <a:rPr lang="ru-RU" sz="17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предмет наличия тестов на словообразование </a:t>
            </a:r>
            <a:r>
              <a:rPr lang="en-US" sz="17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</a:t>
            </a:r>
            <a:r>
              <a:rPr lang="ru-RU" sz="17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</a:t>
            </a:r>
            <a:r>
              <a:rPr lang="en-US" sz="17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line </a:t>
            </a:r>
            <a:r>
              <a:rPr lang="ru-RU" sz="17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(“копилка” полезных сайтов)</a:t>
            </a:r>
          </a:p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ru-RU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83079" y="935795"/>
            <a:ext cx="4858061" cy="678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Презентация </a:t>
            </a: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будет полезной педагогу и </a:t>
            </a:r>
          </a:p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учащемуся при </a:t>
            </a: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подготовке к ГИА и ЕГЭ. </a:t>
            </a:r>
          </a:p>
        </p:txBody>
      </p:sp>
    </p:spTree>
    <p:extLst>
      <p:ext uri="{BB962C8B-B14F-4D97-AF65-F5344CB8AC3E}">
        <p14:creationId xmlns:p14="http://schemas.microsoft.com/office/powerpoint/2010/main" val="890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09925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Способы словообразования </a:t>
            </a:r>
            <a:r>
              <a:rPr lang="ru-RU" sz="24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в </a:t>
            </a:r>
            <a:r>
              <a:rPr lang="ru-RU" sz="2400" b="1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английском языке</a:t>
            </a:r>
            <a:r>
              <a:rPr lang="ru-RU" sz="2000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3806237"/>
          </a:xfrm>
        </p:spPr>
        <p:txBody>
          <a:bodyPr/>
          <a:lstStyle/>
          <a:p>
            <a:pPr marL="34290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Конверсия </a:t>
            </a:r>
            <a:r>
              <a:rPr lang="ru-RU" sz="1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(образование новых слов без изменения их написания и произношения</a:t>
            </a:r>
            <a:r>
              <a:rPr lang="ru-RU" sz="1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1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 play – a play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Словосложение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(образование слова путем сложения двух слов в одно</a:t>
            </a:r>
            <a:r>
              <a:rPr lang="ru-RU" sz="1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1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en-US" sz="1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snowman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Изменение ударения в слове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 получение  слова другой части речи</a:t>
            </a:r>
            <a:r>
              <a:rPr lang="ru-RU" sz="1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1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present – to present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Аффиксация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(прибавление к корню суффикса или префикса</a:t>
            </a:r>
            <a:r>
              <a:rPr lang="ru-RU" sz="1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en-US" sz="1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 reread, </a:t>
            </a:r>
            <a:r>
              <a:rPr lang="en-US" sz="1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changable</a:t>
            </a:r>
            <a:endParaRPr lang="en-US" sz="18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>
              <a:buNone/>
            </a:pPr>
            <a:r>
              <a:rPr lang="en-US" sz="1800" u="sng" dirty="0" smtClean="0">
                <a:solidFill>
                  <a:srgbClr val="333399"/>
                </a:solidFill>
                <a:hlinkClick r:id="rId2"/>
              </a:rPr>
              <a:t>http</a:t>
            </a:r>
            <a:r>
              <a:rPr lang="en-US" sz="1800" u="sng" dirty="0">
                <a:solidFill>
                  <a:srgbClr val="333399"/>
                </a:solidFill>
                <a:hlinkClick r:id="rId2"/>
              </a:rPr>
              <a:t>://</a:t>
            </a:r>
            <a:r>
              <a:rPr lang="en-US" sz="1800" u="sng" dirty="0" smtClean="0">
                <a:solidFill>
                  <a:srgbClr val="333399"/>
                </a:solidFill>
                <a:hlinkClick r:id="rId2"/>
              </a:rPr>
              <a:t>www.englishege.ru</a:t>
            </a:r>
            <a:endParaRPr lang="ru-RU" sz="1800" u="sng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rgbClr val="333399"/>
                </a:solidFill>
                <a:hlinkClick r:id="rId3"/>
              </a:rPr>
              <a:t>http://</a:t>
            </a:r>
            <a:r>
              <a:rPr lang="en-US" sz="1800" u="sng" dirty="0" smtClean="0">
                <a:solidFill>
                  <a:srgbClr val="333399"/>
                </a:solidFill>
                <a:hlinkClick r:id="rId3"/>
              </a:rPr>
              <a:t>scholar.urc.ac.ru</a:t>
            </a:r>
            <a:endParaRPr lang="ru-RU" sz="1800" u="sng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ru-RU" sz="1800" u="sng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ru-RU" sz="1800" u="sng" dirty="0">
              <a:solidFill>
                <a:srgbClr val="33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3456930" cy="14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6984776" cy="4382301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b="1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Аффиксация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один из самых распространенных способов словообразования, образование новых слов от основ существующих слов при помощи аффиксов (суффиксов и префиксов). </a:t>
            </a:r>
            <a:endParaRPr lang="ru-RU" sz="18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Аффикс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часть слова, имеющая </a:t>
            </a:r>
            <a:r>
              <a:rPr lang="ru-RU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грамматическое значение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вносящая некоторое изменение в значение корня. По положению относительно корня словообразовательные аффиксы подразделяются на стоящие перед корнем —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2"/>
              </a:rPr>
              <a:t>префиксы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после корня —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3"/>
              </a:rPr>
              <a:t>суффиксы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внутри корня —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4"/>
              </a:rPr>
              <a:t>инфиксы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lvl="0" indent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Аффикс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это морфема, которая присуща целому классу слов и  имеющая характерные признаки. </a:t>
            </a:r>
            <a:endParaRPr lang="ru-RU" sz="18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lvl="0" indent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Присоединяясь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 основе, </a:t>
            </a:r>
            <a:endParaRPr lang="ru-RU" sz="18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lvl="0" indent="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она </a:t>
            </a:r>
            <a:r>
              <a:rPr 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изменяет ее значение.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47366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50" y="4845136"/>
            <a:ext cx="2000483" cy="128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  <a:ea typeface="Calibri"/>
              </a:rPr>
              <a:t>Упражнения по словообразованию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  <a:ea typeface="Calibri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  <a:ea typeface="Calibri"/>
              </a:rPr>
              <a:t>на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  <a:ea typeface="Calibri"/>
              </a:rPr>
              <a:t>II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  <a:ea typeface="Calibri"/>
              </a:rPr>
              <a:t> ступени обучения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1947410"/>
            <a:ext cx="7344816" cy="4118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класс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Составьте пары слов: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Win    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gymnast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cyclist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football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finishing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champion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play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88255"/>
            <a:ext cx="21161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78307"/>
            <a:ext cx="11525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5207"/>
            <a:ext cx="1292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98" y="3811959"/>
            <a:ext cx="1219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98" y="4231182"/>
            <a:ext cx="10302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98" y="4696686"/>
            <a:ext cx="16097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98" y="5085184"/>
            <a:ext cx="13049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77897"/>
            <a:ext cx="1292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74" y="3167063"/>
            <a:ext cx="10302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74" y="3608532"/>
            <a:ext cx="13049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1546"/>
            <a:ext cx="16097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74" y="4563340"/>
            <a:ext cx="11525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74" y="4961798"/>
            <a:ext cx="21161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64" y="5471984"/>
            <a:ext cx="1219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056784" cy="518457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Medium" pitchFamily="34" charset="0"/>
                <a:ea typeface="Calibri"/>
                <a:cs typeface="Times New Roman"/>
              </a:rPr>
              <a:t>Составьте слова и заполните ими пропуски в предложениях: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Deco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        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Stoc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           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Tin              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Christ          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Pre              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Fire            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Cra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           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 Christmas and the New Year are the best festivals of the year. Before Christmas, people decorate their houses with lights and ___________ . People decorate the  _____________ tree with toys,  ____________ and lights. They put ______________  for all the family under the tree. Children hang ______________ for Father _______________ near the fireplace.  </a:t>
            </a:r>
            <a:endParaRPr lang="en-US" i="1" dirty="0" smtClean="0">
              <a:solidFill>
                <a:srgbClr val="C00000"/>
              </a:solidFill>
              <a:latin typeface="Franklin Gothic Medium" pitchFamily="34" charset="0"/>
              <a:ea typeface="Calibri"/>
              <a:cs typeface="Times New Roman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5398285"/>
            <a:ext cx="1512168" cy="56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48" y="4468235"/>
            <a:ext cx="1419684" cy="53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02613"/>
            <a:ext cx="1296144" cy="5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441123"/>
            <a:ext cx="1692189" cy="53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57" y="4766828"/>
            <a:ext cx="1028683" cy="55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83" y="4766828"/>
            <a:ext cx="1396213" cy="55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93" y="1207484"/>
            <a:ext cx="8969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530623"/>
            <a:ext cx="7747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64" y="1916832"/>
            <a:ext cx="1066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64" y="2276872"/>
            <a:ext cx="9017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64" y="2654445"/>
            <a:ext cx="615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11" y="3068960"/>
            <a:ext cx="7747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54" y="3429000"/>
            <a:ext cx="7858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25" y="1191754"/>
            <a:ext cx="1066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63" y="1574412"/>
            <a:ext cx="7747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38" y="1945609"/>
            <a:ext cx="615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25" y="2338243"/>
            <a:ext cx="785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10" y="2693012"/>
            <a:ext cx="8969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97" y="3075310"/>
            <a:ext cx="901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82" y="3453712"/>
            <a:ext cx="774700" cy="5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7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</a:t>
            </a:r>
          </a:p>
          <a:p>
            <a:pPr marL="0" indent="0" algn="ctr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600" y="1720552"/>
            <a:ext cx="7056784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Make up new words from the given verbs  and fill in the gaps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Franklin Gothic Medium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</a:rPr>
              <a:t>Sing      drum    guitar    play    dance   compose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A pop group can have many forms, but a traditional one has a single lead singer. There is nearly always a (1) ____________ sitting behind his drams and two or three (2) ___________ playing electric guitars. Nowadays there is always a keyboard (3) ___________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    Finally some groups have a saxophone player and might even have one or two (4) ______________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Some groups have their own songwriter and (5) ___________ who write the lyrics and music for them.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13287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08640"/>
            <a:ext cx="1311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5850"/>
            <a:ext cx="9699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73" y="4437112"/>
            <a:ext cx="1189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2878"/>
            <a:ext cx="15113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5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6912768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422910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Franklin Gothic Medium" pitchFamily="34" charset="0"/>
                <a:ea typeface="Calibri"/>
                <a:cs typeface="Times New Roman"/>
              </a:rPr>
              <a:t>Describe these people with adjectives from the box: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1143000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Example: Peter likes doing sport. – Peter is sporty.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Andrew likes dreaming.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Boris never stops chatting.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Kate always does her homework and she works hard at school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I always talk to Jane about my problems and feelings. Jane can always understand me.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Max is always nervous when he meets new people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Ann always feels sure that she is doing the right thing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Bob is always thinks only about herself and never about other people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56" y="1628798"/>
            <a:ext cx="2084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72" y="2492896"/>
            <a:ext cx="23955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94" y="3185982"/>
            <a:ext cx="2036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87" y="3717233"/>
            <a:ext cx="16271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31" y="4365104"/>
            <a:ext cx="20843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56" y="4913510"/>
            <a:ext cx="16271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61" y="1884313"/>
            <a:ext cx="17129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9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9269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класс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12776"/>
            <a:ext cx="71287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Franklin Gothic Medium" pitchFamily="34" charset="0"/>
                <a:ea typeface="Calibri"/>
                <a:cs typeface="Times New Roman"/>
              </a:rPr>
              <a:t>Choose the best word to make up a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Franklin Gothic Medium" pitchFamily="34" charset="0"/>
                <a:ea typeface="Calibri"/>
                <a:cs typeface="Times New Roman"/>
              </a:rPr>
              <a:t>sentence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 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                                         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Example: He speaks German </a:t>
            </a:r>
            <a:r>
              <a:rPr lang="en-US" i="1" u="sng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very well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/ very good.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Can I have a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quick / quickly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word with you?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The teacher explained the task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clear / clearly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I usually spell the words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correct / correctly.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My dad drives his car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careful / carefully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My neighbor have a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beautiful / beautifully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cat.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Tom’s uncle has travelled a lot and always tells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interesting / interestingly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 stories.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Calibri"/>
                <a:cs typeface="Times New Roman"/>
              </a:rPr>
              <a:t> 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30874"/>
            <a:ext cx="792088" cy="31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29" y="3071368"/>
            <a:ext cx="1292515" cy="28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18495"/>
            <a:ext cx="1371600" cy="34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48" y="3356993"/>
            <a:ext cx="1189856" cy="33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61" y="3645024"/>
            <a:ext cx="106912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50" y="3953578"/>
            <a:ext cx="13716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1029</Words>
  <Application>Microsoft Office PowerPoint</Application>
  <PresentationFormat>Экран (4:3)</PresentationFormat>
  <Paragraphs>234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Эффективные методы и приёмы подготовки учащихся к ГИА и ЕГЭ </vt:lpstr>
      <vt:lpstr>Цель работы: систематизация материала по словообразованию и разработка системы упражнений с целью совершенствования навыков в области словообразования.  </vt:lpstr>
      <vt:lpstr>Способы словообразования  в английском языке </vt:lpstr>
      <vt:lpstr>Презентация PowerPoint</vt:lpstr>
      <vt:lpstr>Упражнения по словообразованию  на II ступени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«Копилка» полезных сайтов</vt:lpstr>
      <vt:lpstr>GOOD LUCK!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и приёмы подготовки учащихся к ГИА и ЕГЭ </dc:title>
  <dc:creator>Администратор</dc:creator>
  <cp:lastModifiedBy>Нина</cp:lastModifiedBy>
  <cp:revision>46</cp:revision>
  <dcterms:created xsi:type="dcterms:W3CDTF">2014-01-30T14:48:08Z</dcterms:created>
  <dcterms:modified xsi:type="dcterms:W3CDTF">2014-03-26T04:51:08Z</dcterms:modified>
</cp:coreProperties>
</file>