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2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9BB1F5A-75D1-497C-8F8F-2097373576B3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2B604F9-B3FE-44AA-9185-C8F69994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Конструирование рабочих программ в условиях введения ФГОС ООО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929066"/>
            <a:ext cx="4953000" cy="1752600"/>
          </a:xfrm>
        </p:spPr>
        <p:txBody>
          <a:bodyPr/>
          <a:lstStyle/>
          <a:p>
            <a:r>
              <a:rPr lang="ru-RU" dirty="0" smtClean="0"/>
              <a:t>Директор, учитель МБОУ СОШ № 1 г. Горбатов Д.С. Соколов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4. Личностные, </a:t>
            </a:r>
            <a:r>
              <a:rPr lang="ru-RU" sz="2400" b="1" dirty="0" err="1" smtClean="0"/>
              <a:t>метапредметные</a:t>
            </a:r>
            <a:r>
              <a:rPr lang="ru-RU" sz="2400" b="1" dirty="0" smtClean="0"/>
              <a:t> и предметные результаты освоения учебного предмета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!!! Важна опора на ООП ООО школы, где прописываются предметные и </a:t>
            </a:r>
            <a:r>
              <a:rPr lang="ru-RU" sz="2400" dirty="0" err="1" smtClean="0"/>
              <a:t>метапредметные</a:t>
            </a:r>
            <a:r>
              <a:rPr lang="ru-RU" sz="2400" dirty="0" smtClean="0"/>
              <a:t> результаты.</a:t>
            </a:r>
          </a:p>
          <a:p>
            <a:pPr algn="ctr">
              <a:buNone/>
            </a:pPr>
            <a:r>
              <a:rPr lang="ru-RU" sz="2400" dirty="0" smtClean="0"/>
              <a:t>Возможные варианты представления</a:t>
            </a:r>
          </a:p>
          <a:p>
            <a:pPr algn="ctr">
              <a:buNone/>
            </a:pPr>
            <a:r>
              <a:rPr lang="ru-RU" sz="2400" dirty="0" smtClean="0"/>
              <a:t>на следующем слайде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РП: пример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372476" cy="464347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None/>
              <a:defRPr/>
            </a:pPr>
            <a:r>
              <a:rPr lang="ru-RU" sz="2400" b="1" dirty="0" smtClean="0"/>
              <a:t>Личностные результаты </a:t>
            </a:r>
            <a:r>
              <a:rPr lang="ru-RU" sz="2400" dirty="0" smtClean="0"/>
              <a:t>: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 smtClean="0"/>
              <a:t>формирование мотивации изучения иностранных языков и стремление к самосовершенствованию в образовательной области «Иностранный язык»;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 smtClean="0"/>
              <a:t>осознание возможностей самореализации средствами  ИЯ;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 smtClean="0"/>
              <a:t>стремление к совершенствованию собственной речевой культуры в целом;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 smtClean="0"/>
              <a:t>формирование коммуникативной компетенции в межкультурной и межэтнической коммуникации;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 smtClean="0"/>
              <a:t>развитие таких качеств, как воля, целеустремленность, </a:t>
            </a:r>
            <a:r>
              <a:rPr lang="ru-RU" sz="2400" dirty="0" err="1" smtClean="0"/>
              <a:t>креативность</a:t>
            </a:r>
            <a:r>
              <a:rPr lang="ru-RU" sz="2400" dirty="0" smtClean="0"/>
              <a:t>, инициативность, трудолюбие, дисциплинированность;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dirty="0" smtClean="0"/>
              <a:t> и т. 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формы предоставления информаци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4150"/>
            <a:ext cx="9144000" cy="54696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Предметные результаты</a:t>
            </a:r>
          </a:p>
          <a:p>
            <a:pPr>
              <a:buFontTx/>
              <a:buChar char="-"/>
            </a:pPr>
            <a:endParaRPr lang="ru-RU" sz="2400" dirty="0" smtClean="0"/>
          </a:p>
        </p:txBody>
      </p:sp>
      <p:pic>
        <p:nvPicPr>
          <p:cNvPr id="4" name="Рисунок 3" descr="формы предоставления информации предметны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1290"/>
            <a:ext cx="9144000" cy="2689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5. Содержание учебного предмета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  <p:pic>
        <p:nvPicPr>
          <p:cNvPr id="4" name="Рисунок 3" descr="содержание программ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97603"/>
            <a:ext cx="9144000" cy="2945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6. Тематический план</a:t>
            </a:r>
          </a:p>
          <a:p>
            <a:pPr>
              <a:buNone/>
            </a:pPr>
            <a:r>
              <a:rPr lang="ru-RU" sz="2400" dirty="0" smtClean="0"/>
              <a:t>Логично определять на уровне школы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>
                <a:hlinkClick r:id="rId2" action="ppaction://hlinksldjump"/>
              </a:rPr>
              <a:t>Вариант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7. Учебно-методическое и материально-техническое обеспечение образовательного процесса</a:t>
            </a:r>
          </a:p>
          <a:p>
            <a:pPr>
              <a:buFontTx/>
              <a:buChar char="-"/>
            </a:pPr>
            <a:r>
              <a:rPr lang="ru-RU" sz="2400" dirty="0" smtClean="0"/>
              <a:t>учебники,</a:t>
            </a:r>
          </a:p>
          <a:p>
            <a:pPr>
              <a:buFontTx/>
              <a:buChar char="-"/>
            </a:pPr>
            <a:r>
              <a:rPr lang="ru-RU" sz="2400" dirty="0" smtClean="0"/>
              <a:t>учебное оборудование и компьютерная техника,</a:t>
            </a:r>
          </a:p>
          <a:p>
            <a:pPr>
              <a:buFontTx/>
              <a:buChar char="-"/>
            </a:pPr>
            <a:r>
              <a:rPr lang="ru-RU" sz="2400" dirty="0" smtClean="0"/>
              <a:t>ЭОР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428604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Советы опытных: где что брать для РП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616575"/>
          </a:xfrm>
        </p:spPr>
        <p:txBody>
          <a:bodyPr>
            <a:normAutofit lnSpcReduction="10000"/>
          </a:bodyPr>
          <a:lstStyle/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b="1" dirty="0" smtClean="0"/>
              <a:t>    </a:t>
            </a:r>
            <a:r>
              <a:rPr lang="ru-RU" sz="1800" dirty="0" smtClean="0"/>
              <a:t>Материал для 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/>
              <a:t>пояснительной записки взять из 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/>
              <a:t>    </a:t>
            </a:r>
            <a:r>
              <a:rPr lang="ru-RU" sz="1800" dirty="0" smtClean="0">
                <a:solidFill>
                  <a:srgbClr val="FF0000"/>
                </a:solidFill>
              </a:rPr>
              <a:t>Общую характеристику учебного предмета, курса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/>
              <a:t>   Описание места учебного предмета, курса в учебном плане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>   Личностные, </a:t>
            </a:r>
            <a:r>
              <a:rPr lang="ru-RU" sz="1800" dirty="0" err="1" smtClean="0">
                <a:solidFill>
                  <a:srgbClr val="FF0000"/>
                </a:solidFill>
              </a:rPr>
              <a:t>метапредметные</a:t>
            </a:r>
            <a:r>
              <a:rPr lang="ru-RU" sz="1800" dirty="0" smtClean="0">
                <a:solidFill>
                  <a:srgbClr val="FF0000"/>
                </a:solidFill>
              </a:rPr>
              <a:t> и предметные результаты освоения конкретного учебного предмета, курса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/>
              <a:t>   Содержание учебного предмета, курса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/>
              <a:t>  </a:t>
            </a:r>
            <a:r>
              <a:rPr lang="ru-RU" sz="1800" dirty="0" smtClean="0">
                <a:solidFill>
                  <a:srgbClr val="FF0000"/>
                </a:solidFill>
              </a:rPr>
              <a:t>Тематическое планирование с определением основных видов учебной деятельности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/>
              <a:t>   Описание учебно-методического и материально-технического обеспечения образовательного процесса</a:t>
            </a:r>
          </a:p>
          <a:p>
            <a:pPr marL="0" algn="r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>Планируемые результаты изучения учебного предмета, курса</a:t>
            </a:r>
          </a:p>
          <a:p>
            <a:pPr>
              <a:buFont typeface="Arial" charset="0"/>
              <a:buNone/>
              <a:defRPr/>
            </a:pPr>
            <a:endParaRPr lang="ru-RU" dirty="0" smtClean="0"/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4500562" y="1142984"/>
            <a:ext cx="4357718" cy="5186360"/>
          </a:xfrm>
          <a:prstGeom prst="rect">
            <a:avLst/>
          </a:prstGeom>
        </p:spPr>
        <p:txBody>
          <a:bodyPr/>
          <a:lstStyle/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Примерной программы</a:t>
            </a: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Примерной программы, программы курса</a:t>
            </a: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Примерной программы, программы школы</a:t>
            </a: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lang="ru-RU" dirty="0"/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Программы курса</a:t>
            </a: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Программы курса</a:t>
            </a: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Программы курса</a:t>
            </a: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endParaRPr lang="ru-RU" dirty="0"/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Последняя страница обложки учебника</a:t>
            </a:r>
          </a:p>
          <a:p>
            <a:pPr marL="0" marR="0" lvl="0" indent="-256032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buFont typeface="Arial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Стандарт, примерная программа, программа курса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9286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Спасибо за внимание!</a:t>
            </a:r>
            <a:endParaRPr lang="ru-RU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ариант тем планиро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428736"/>
            <a:ext cx="8863907" cy="17454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Нормативно-правовая основа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58204" cy="5002924"/>
          </a:xfrm>
        </p:spPr>
        <p:txBody>
          <a:bodyPr>
            <a:normAutofit/>
          </a:bodyPr>
          <a:lstStyle/>
          <a:p>
            <a:pPr marL="624078" indent="-514350" algn="just">
              <a:buAutoNum type="arabicPeriod"/>
            </a:pPr>
            <a:r>
              <a:rPr lang="ru-RU" sz="2000" dirty="0" smtClean="0"/>
              <a:t>Федеральный закон от 29.12.2012 № 273-ФЗ «Об образовании в Российской Федерации»</a:t>
            </a:r>
          </a:p>
          <a:p>
            <a:pPr marL="624078" indent="-514350" algn="just">
              <a:buAutoNum type="arabicPeriod"/>
            </a:pPr>
            <a:r>
              <a:rPr lang="ru-RU" sz="2000" dirty="0" smtClean="0"/>
              <a:t>Федеральный государственный образовательный стандарт основного общего образования (Пр.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от 17.12.2010 № 1897, в ред. Пр. от 29.12.2014 № 1644)</a:t>
            </a:r>
          </a:p>
          <a:p>
            <a:pPr marL="624078" indent="-514350" algn="just">
              <a:buAutoNum type="arabicPeriod"/>
            </a:pPr>
            <a:r>
              <a:rPr lang="ru-RU" sz="2000" dirty="0" smtClean="0"/>
              <a:t>Федеральный перечень учебников (Пр.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от </a:t>
            </a:r>
            <a:r>
              <a:rPr lang="ru-RU" sz="2000" dirty="0" smtClean="0"/>
              <a:t>31.03.2014 № 253)</a:t>
            </a:r>
          </a:p>
          <a:p>
            <a:pPr marL="624078" indent="-514350" algn="just">
              <a:buAutoNum type="arabicPeriod"/>
            </a:pPr>
            <a:r>
              <a:rPr lang="ru-RU" sz="2000" dirty="0" smtClean="0"/>
              <a:t>Методическое письмо НИРО «О </a:t>
            </a:r>
            <a:r>
              <a:rPr lang="ru-RU" sz="2000" dirty="0" smtClean="0"/>
              <a:t>реализации в 5 классе ФГОС основного общего образования по предметным областям и учебным предметам</a:t>
            </a:r>
            <a:r>
              <a:rPr lang="ru-RU" sz="2000" dirty="0" smtClean="0"/>
              <a:t>»</a:t>
            </a:r>
          </a:p>
          <a:p>
            <a:pPr marL="624078" indent="-514350" algn="just">
              <a:buAutoNum type="arabicPeriod"/>
            </a:pPr>
            <a:r>
              <a:rPr lang="ru-RU" sz="2000" dirty="0" smtClean="0"/>
              <a:t>Конструктор рабочих программ / </a:t>
            </a:r>
            <a:r>
              <a:rPr lang="en-US" sz="2000" dirty="0" smtClean="0"/>
              <a:t>edu.crowdexpert.ru</a:t>
            </a:r>
            <a:endParaRPr lang="ru-RU" sz="2000" dirty="0" smtClean="0"/>
          </a:p>
          <a:p>
            <a:pPr marL="624078" indent="-514350" algn="just">
              <a:buAutoNum type="arabicPeriod"/>
            </a:pPr>
            <a:endParaRPr lang="ru-RU" sz="2000" dirty="0" smtClean="0"/>
          </a:p>
          <a:p>
            <a:pPr marL="624078" indent="-514350" algn="just">
              <a:buAutoNum type="arabicPeriod"/>
            </a:pPr>
            <a:r>
              <a:rPr lang="ru-RU" sz="2000" dirty="0" smtClean="0"/>
              <a:t>Не менее важно – локальный нормативный акт образовательной организации, регулирующий создание рабочих программа учебных предметов, курсов, дисциплин.</a:t>
            </a:r>
          </a:p>
          <a:p>
            <a:pPr marL="624078" indent="-514350" algn="just"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Зачем нужна рабочая программа?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Это часть образовательной программы школы. </a:t>
            </a:r>
            <a:r>
              <a:rPr lang="ru-RU" dirty="0" smtClean="0"/>
              <a:t>ОП - комплекс основных характеристик образования (объем, содержание, планируемые результаты), организационно-педагогических условий и форм аттестации,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а также оценочных и методических материалов. (ст. 2 273-ФЗ)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Чего требует ФГОС ООО?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Программы отдельных учебных предметов, курсов должны содержать (п. 18.2.2)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1)</a:t>
            </a:r>
            <a:r>
              <a:rPr lang="ru-RU" dirty="0" smtClean="0"/>
              <a:t> пояснительную записку, в которой конкретизируются общие цели основного общего образования с учетом специфики учебного предмета;</a:t>
            </a:r>
          </a:p>
          <a:p>
            <a:pPr>
              <a:buNone/>
            </a:pPr>
            <a:r>
              <a:rPr lang="ru-RU" b="1" dirty="0" smtClean="0"/>
              <a:t>2)</a:t>
            </a:r>
            <a:r>
              <a:rPr lang="ru-RU" dirty="0" smtClean="0"/>
              <a:t> общую характеристику учебного предмета, курса;</a:t>
            </a:r>
          </a:p>
          <a:p>
            <a:pPr>
              <a:buNone/>
            </a:pPr>
            <a:r>
              <a:rPr lang="ru-RU" b="1" dirty="0" smtClean="0"/>
              <a:t>3)</a:t>
            </a:r>
            <a:r>
              <a:rPr lang="ru-RU" dirty="0" smtClean="0"/>
              <a:t> описание места учебного предмета, курса в учебном плане;</a:t>
            </a:r>
          </a:p>
          <a:p>
            <a:pPr>
              <a:buNone/>
            </a:pPr>
            <a:r>
              <a:rPr lang="ru-RU" b="1" dirty="0" smtClean="0"/>
              <a:t>4)</a:t>
            </a:r>
            <a:r>
              <a:rPr lang="ru-RU" dirty="0" smtClean="0"/>
              <a:t> личностные,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и предметные результаты освоения конкретного учебного предмета, курса;</a:t>
            </a:r>
          </a:p>
          <a:p>
            <a:pPr>
              <a:buNone/>
            </a:pPr>
            <a:r>
              <a:rPr lang="ru-RU" b="1" dirty="0" smtClean="0"/>
              <a:t>5)</a:t>
            </a:r>
            <a:r>
              <a:rPr lang="ru-RU" dirty="0" smtClean="0"/>
              <a:t> содержание учебного предмета, курса;</a:t>
            </a:r>
          </a:p>
          <a:p>
            <a:pPr>
              <a:buNone/>
            </a:pPr>
            <a:r>
              <a:rPr lang="ru-RU" b="1" dirty="0" smtClean="0"/>
              <a:t>6)</a:t>
            </a:r>
            <a:r>
              <a:rPr lang="ru-RU" dirty="0" smtClean="0"/>
              <a:t> тематическое планирование с определением основных видов учебной деятельности;</a:t>
            </a:r>
          </a:p>
          <a:p>
            <a:pPr>
              <a:buNone/>
            </a:pPr>
            <a:r>
              <a:rPr lang="ru-RU" b="1" dirty="0" smtClean="0"/>
              <a:t>7)</a:t>
            </a:r>
            <a:r>
              <a:rPr lang="ru-RU" dirty="0" smtClean="0"/>
              <a:t> описание </a:t>
            </a:r>
            <a:r>
              <a:rPr lang="ru-RU" dirty="0" err="1" smtClean="0"/>
              <a:t>учебно­методического</a:t>
            </a:r>
            <a:r>
              <a:rPr lang="ru-RU" dirty="0" smtClean="0"/>
              <a:t> и </a:t>
            </a:r>
            <a:r>
              <a:rPr lang="ru-RU" dirty="0" err="1" smtClean="0"/>
              <a:t>материально­технического</a:t>
            </a:r>
            <a:r>
              <a:rPr lang="ru-RU" dirty="0" smtClean="0"/>
              <a:t> обеспечения образовательной деятельности;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Название предметной области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Название учебного предмета (курса)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Пояснительная записка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b="1" dirty="0" smtClean="0"/>
              <a:t>1.1. Цели реализации программы: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Достижение обучающимися результатов изучения предмета в соответствии с требованиями, утвержденными ФГОС ООО.</a:t>
            </a:r>
          </a:p>
          <a:p>
            <a:pPr algn="just">
              <a:buNone/>
            </a:pPr>
            <a:r>
              <a:rPr lang="ru-RU" dirty="0" smtClean="0"/>
              <a:t>Освоение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понятий, УУД, обеспечивающих успешное изучение данного и других учебных предметов, создание условий для достижения личностных результатов основного общего образования.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Пояснительная записка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b="1" dirty="0" smtClean="0"/>
              <a:t>1.2. Задачи реализации программы: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а) создание…</a:t>
            </a:r>
          </a:p>
          <a:p>
            <a:pPr algn="just">
              <a:buNone/>
            </a:pPr>
            <a:r>
              <a:rPr lang="ru-RU" dirty="0" smtClean="0"/>
              <a:t>б) реализация…</a:t>
            </a:r>
          </a:p>
          <a:p>
            <a:pPr algn="just">
              <a:buNone/>
            </a:pPr>
            <a:r>
              <a:rPr lang="ru-RU" dirty="0" smtClean="0"/>
              <a:t>в) формирование…</a:t>
            </a:r>
          </a:p>
          <a:p>
            <a:pPr algn="just">
              <a:buNone/>
            </a:pPr>
            <a:r>
              <a:rPr lang="ru-RU" dirty="0" smtClean="0"/>
              <a:t>г) обеспечение…</a:t>
            </a:r>
          </a:p>
          <a:p>
            <a:pPr algn="just">
              <a:buNone/>
            </a:pPr>
            <a:r>
              <a:rPr lang="ru-RU" dirty="0" err="1" smtClean="0"/>
              <a:t>д</a:t>
            </a:r>
            <a:r>
              <a:rPr lang="ru-RU" dirty="0" smtClean="0"/>
              <a:t>) включение…</a:t>
            </a:r>
          </a:p>
          <a:p>
            <a:pPr algn="r">
              <a:buNone/>
            </a:pPr>
            <a:r>
              <a:rPr lang="ru-RU" dirty="0" smtClean="0"/>
              <a:t>и т.д.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2. Общая характеристика учебного предмета, курса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формы организации учебной деятельности,</a:t>
            </a:r>
          </a:p>
          <a:p>
            <a:pPr>
              <a:buFontTx/>
              <a:buChar char="-"/>
            </a:pPr>
            <a:r>
              <a:rPr lang="ru-RU" sz="2400" dirty="0" smtClean="0"/>
              <a:t>перечень методов организации учебной деятельности,</a:t>
            </a:r>
          </a:p>
          <a:p>
            <a:pPr>
              <a:buFontTx/>
              <a:buChar char="-"/>
            </a:pPr>
            <a:r>
              <a:rPr lang="ru-RU" sz="2400" dirty="0" smtClean="0"/>
              <a:t>описание связи с другими учебными предметами в части преемственности содержания элементов образования…</a:t>
            </a:r>
          </a:p>
          <a:p>
            <a:pPr>
              <a:buFontTx/>
              <a:buChar char="-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804" y="642918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Компоненты РП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6434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3. Место учебного курса, предмета в учебном плане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количество часов.</a:t>
            </a:r>
          </a:p>
          <a:p>
            <a:pPr>
              <a:buFontTx/>
              <a:buChar char="-"/>
            </a:pPr>
            <a:r>
              <a:rPr lang="ru-RU" sz="2400" dirty="0" smtClean="0"/>
              <a:t>указание классов или периодов обучения.</a:t>
            </a:r>
          </a:p>
          <a:p>
            <a:pPr>
              <a:buFontTx/>
              <a:buChar char="-"/>
            </a:pPr>
            <a:r>
              <a:rPr lang="ru-RU" sz="2400" dirty="0" smtClean="0"/>
              <a:t>указание количества времени для организации промежуточной и итоговой аттестации.</a:t>
            </a:r>
          </a:p>
          <a:p>
            <a:pPr>
              <a:buFontTx/>
              <a:buChar char="-"/>
            </a:pPr>
            <a:r>
              <a:rPr lang="ru-RU" sz="2400" dirty="0" smtClean="0"/>
              <a:t>описание связи с содержанием предметов по выбору обучающихся.</a:t>
            </a:r>
          </a:p>
          <a:p>
            <a:pPr>
              <a:buFontTx/>
              <a:buChar char="-"/>
            </a:pPr>
            <a:r>
              <a:rPr lang="ru-RU" sz="2400" dirty="0" smtClean="0"/>
              <a:t>основания расчета часов на освоение учебного предмета (поддержка приоритетного направления обучения по выбору учащихся, организация системы </a:t>
            </a:r>
            <a:r>
              <a:rPr lang="ru-RU" sz="2400" dirty="0" err="1" smtClean="0"/>
              <a:t>предпрофильной</a:t>
            </a:r>
            <a:r>
              <a:rPr lang="ru-RU" sz="2400" dirty="0" smtClean="0"/>
              <a:t> подготовки и т. д.).</a:t>
            </a:r>
          </a:p>
          <a:p>
            <a:pPr>
              <a:buFontTx/>
              <a:buChar char="-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98</TotalTime>
  <Words>740</Words>
  <Application>Microsoft Office PowerPoint</Application>
  <PresentationFormat>Экран (4:3)</PresentationFormat>
  <Paragraphs>112</Paragraphs>
  <Slides>18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Конструирование рабочих программ в условиях введения ФГОС ООО</vt:lpstr>
      <vt:lpstr>Нормативно-правовая основа</vt:lpstr>
      <vt:lpstr>Зачем нужна рабочая программа?</vt:lpstr>
      <vt:lpstr>Чего требует ФГОС ООО?</vt:lpstr>
      <vt:lpstr>Компоненты РП</vt:lpstr>
      <vt:lpstr>Компоненты РП</vt:lpstr>
      <vt:lpstr>Компоненты РП</vt:lpstr>
      <vt:lpstr>Компоненты РП</vt:lpstr>
      <vt:lpstr>Компоненты РП</vt:lpstr>
      <vt:lpstr>Компоненты РП</vt:lpstr>
      <vt:lpstr>Компоненты РП: пример </vt:lpstr>
      <vt:lpstr>Слайд 12</vt:lpstr>
      <vt:lpstr>Компоненты РП</vt:lpstr>
      <vt:lpstr>Компоненты РП</vt:lpstr>
      <vt:lpstr>Компоненты РП</vt:lpstr>
      <vt:lpstr>Советы опытных: где что брать для РП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Конструирование рабочих программ в условиях введения ФГОС ООО</dc:title>
  <dc:creator>Дима</dc:creator>
  <cp:lastModifiedBy>Дима</cp:lastModifiedBy>
  <cp:revision>10</cp:revision>
  <dcterms:created xsi:type="dcterms:W3CDTF">2015-03-24T15:43:20Z</dcterms:created>
  <dcterms:modified xsi:type="dcterms:W3CDTF">2015-03-24T18:15:12Z</dcterms:modified>
</cp:coreProperties>
</file>